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5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6" r:id="rId3"/>
    <p:sldId id="265" r:id="rId4"/>
    <p:sldId id="267" r:id="rId5"/>
    <p:sldId id="268" r:id="rId6"/>
    <p:sldId id="269" r:id="rId7"/>
    <p:sldId id="259" r:id="rId8"/>
    <p:sldId id="262" r:id="rId9"/>
    <p:sldId id="258" r:id="rId10"/>
    <p:sldId id="273" r:id="rId11"/>
    <p:sldId id="270" r:id="rId12"/>
    <p:sldId id="272" r:id="rId13"/>
    <p:sldId id="274" r:id="rId14"/>
    <p:sldId id="275" r:id="rId15"/>
    <p:sldId id="276" r:id="rId16"/>
    <p:sldId id="277" r:id="rId17"/>
    <p:sldId id="278" r:id="rId18"/>
    <p:sldId id="279" r:id="rId19"/>
  </p:sldIdLst>
  <p:sldSz cx="9144000" cy="6858000" type="screen4x3"/>
  <p:notesSz cx="6858000" cy="99456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  <a:srgbClr val="990033"/>
    <a:srgbClr val="000000"/>
    <a:srgbClr val="660033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114" autoAdjust="0"/>
    <p:restoredTop sz="93949" autoAdjust="0"/>
  </p:normalViewPr>
  <p:slideViewPr>
    <p:cSldViewPr>
      <p:cViewPr>
        <p:scale>
          <a:sx n="75" d="100"/>
          <a:sy n="75" d="100"/>
        </p:scale>
        <p:origin x="-1620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87B35C-2008-4490-88FA-C899A4AA2554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C279D0D3-C8BC-4BE8-AFC1-8E690E56DD8B}">
      <dgm:prSet phldrT="[Texte]"/>
      <dgm:spPr/>
      <dgm:t>
        <a:bodyPr rIns="0"/>
        <a:lstStyle/>
        <a:p>
          <a:r>
            <a:rPr lang="fr-FR" sz="2300" b="1"/>
            <a:t>MISSION 1</a:t>
          </a:r>
        </a:p>
      </dgm:t>
    </dgm:pt>
    <dgm:pt modelId="{A20973BE-6B6D-42FE-9147-22B7CAA00EFE}" type="parTrans" cxnId="{A97092BA-6FCB-43C5-94FD-50B3B76A4EF2}">
      <dgm:prSet/>
      <dgm:spPr/>
      <dgm:t>
        <a:bodyPr/>
        <a:lstStyle/>
        <a:p>
          <a:endParaRPr lang="fr-FR"/>
        </a:p>
      </dgm:t>
    </dgm:pt>
    <dgm:pt modelId="{7959DD0F-97CF-442A-A891-78148CA883F9}" type="sibTrans" cxnId="{A97092BA-6FCB-43C5-94FD-50B3B76A4EF2}">
      <dgm:prSet/>
      <dgm:spPr/>
      <dgm:t>
        <a:bodyPr/>
        <a:lstStyle/>
        <a:p>
          <a:endParaRPr lang="fr-FR"/>
        </a:p>
      </dgm:t>
    </dgm:pt>
    <dgm:pt modelId="{2591C7F1-CBA2-4CEB-82B3-BC6EDA4B0F02}">
      <dgm:prSet phldrT="[Texte]"/>
      <dgm:spPr/>
      <dgm:t>
        <a:bodyPr lIns="0" rIns="0"/>
        <a:lstStyle/>
        <a:p>
          <a:pPr algn="l"/>
          <a:r>
            <a:rPr lang="fr-FR" sz="2400" b="1"/>
            <a:t>MISSION 2</a:t>
          </a:r>
        </a:p>
      </dgm:t>
    </dgm:pt>
    <dgm:pt modelId="{5E0628BF-3875-4423-BE2E-DD45C8871CF8}" type="parTrans" cxnId="{C4E83A8B-3203-4824-9E6B-6F88AB529B9E}">
      <dgm:prSet/>
      <dgm:spPr/>
      <dgm:t>
        <a:bodyPr/>
        <a:lstStyle/>
        <a:p>
          <a:endParaRPr lang="fr-FR"/>
        </a:p>
      </dgm:t>
    </dgm:pt>
    <dgm:pt modelId="{B589BBA2-FD32-4D8D-BDE6-76146D481F0E}" type="sibTrans" cxnId="{C4E83A8B-3203-4824-9E6B-6F88AB529B9E}">
      <dgm:prSet/>
      <dgm:spPr/>
      <dgm:t>
        <a:bodyPr/>
        <a:lstStyle/>
        <a:p>
          <a:endParaRPr lang="fr-FR"/>
        </a:p>
      </dgm:t>
    </dgm:pt>
    <dgm:pt modelId="{15A59843-88F8-442A-810D-F99BC2EE4425}">
      <dgm:prSet phldrT="[Texte]" custT="1"/>
      <dgm:spPr/>
      <dgm:t>
        <a:bodyPr rIns="0"/>
        <a:lstStyle/>
        <a:p>
          <a:r>
            <a:rPr lang="fr-FR" sz="2400" b="1"/>
            <a:t>MISSION 3</a:t>
          </a:r>
        </a:p>
      </dgm:t>
    </dgm:pt>
    <dgm:pt modelId="{06646076-4DC8-4388-8659-84DB5B73E269}" type="parTrans" cxnId="{A709DA64-F298-4462-AB24-E18371228817}">
      <dgm:prSet/>
      <dgm:spPr/>
      <dgm:t>
        <a:bodyPr/>
        <a:lstStyle/>
        <a:p>
          <a:endParaRPr lang="fr-FR"/>
        </a:p>
      </dgm:t>
    </dgm:pt>
    <dgm:pt modelId="{AA31F8AD-133E-4C75-B82F-AFFCAA4D57F3}" type="sibTrans" cxnId="{A709DA64-F298-4462-AB24-E18371228817}">
      <dgm:prSet/>
      <dgm:spPr/>
      <dgm:t>
        <a:bodyPr/>
        <a:lstStyle/>
        <a:p>
          <a:endParaRPr lang="fr-FR"/>
        </a:p>
      </dgm:t>
    </dgm:pt>
    <dgm:pt modelId="{8B95AC49-CB16-4FA8-AB58-8AE4E3C59F5E}">
      <dgm:prSet phldrT="[Texte]" custT="1"/>
      <dgm:spPr/>
      <dgm:t>
        <a:bodyPr rIns="0"/>
        <a:lstStyle/>
        <a:p>
          <a:r>
            <a:rPr lang="fr-FR" sz="1400">
              <a:latin typeface="+mn-lt"/>
            </a:rPr>
            <a:t>IDENTIFICATION DES PROBLEMATIQUES DU RISQUE CLIENT</a:t>
          </a:r>
        </a:p>
      </dgm:t>
    </dgm:pt>
    <dgm:pt modelId="{61303D24-2ABC-45C4-A5DD-F5DE238F5EA2}" type="parTrans" cxnId="{5A0DEEFD-0C40-4912-888D-2F44940FA9F8}">
      <dgm:prSet/>
      <dgm:spPr/>
      <dgm:t>
        <a:bodyPr/>
        <a:lstStyle/>
        <a:p>
          <a:endParaRPr lang="fr-FR"/>
        </a:p>
      </dgm:t>
    </dgm:pt>
    <dgm:pt modelId="{42CB6083-742E-417F-9798-0B13684F4FBD}" type="sibTrans" cxnId="{5A0DEEFD-0C40-4912-888D-2F44940FA9F8}">
      <dgm:prSet/>
      <dgm:spPr/>
      <dgm:t>
        <a:bodyPr/>
        <a:lstStyle/>
        <a:p>
          <a:endParaRPr lang="fr-FR"/>
        </a:p>
      </dgm:t>
    </dgm:pt>
    <dgm:pt modelId="{3515A442-3C06-4F4F-9B14-91E8A431961F}">
      <dgm:prSet phldrT="[Texte]" custT="1"/>
      <dgm:spPr/>
      <dgm:t>
        <a:bodyPr lIns="0" rIns="0"/>
        <a:lstStyle/>
        <a:p>
          <a:pPr algn="l"/>
          <a:r>
            <a:rPr lang="fr-FR" sz="1400"/>
            <a:t>PROPOSITIONS ET MISE EN PLACE DE SOLUTIONS ET MODIFICATIONS DE PROCEDURES</a:t>
          </a:r>
        </a:p>
      </dgm:t>
    </dgm:pt>
    <dgm:pt modelId="{A65249BE-F647-4E6B-AD3B-8C2F817E2873}" type="parTrans" cxnId="{A9259760-BBF3-4689-A910-C682C8FE2752}">
      <dgm:prSet/>
      <dgm:spPr/>
      <dgm:t>
        <a:bodyPr/>
        <a:lstStyle/>
        <a:p>
          <a:endParaRPr lang="fr-FR"/>
        </a:p>
      </dgm:t>
    </dgm:pt>
    <dgm:pt modelId="{1FFCE0FE-AAE7-40C9-85C2-9025AC5C9771}" type="sibTrans" cxnId="{A9259760-BBF3-4689-A910-C682C8FE2752}">
      <dgm:prSet/>
      <dgm:spPr/>
      <dgm:t>
        <a:bodyPr/>
        <a:lstStyle/>
        <a:p>
          <a:endParaRPr lang="fr-FR"/>
        </a:p>
      </dgm:t>
    </dgm:pt>
    <dgm:pt modelId="{2E5EA34A-C87D-4C44-9D5A-B0A238137596}">
      <dgm:prSet phldrT="[Texte]" custT="1"/>
      <dgm:spPr/>
      <dgm:t>
        <a:bodyPr rIns="0"/>
        <a:lstStyle/>
        <a:p>
          <a:r>
            <a:rPr lang="fr-FR" sz="1400"/>
            <a:t>TESTS ET MISE EN OEUVRE DE LA SOLUTION</a:t>
          </a:r>
        </a:p>
      </dgm:t>
    </dgm:pt>
    <dgm:pt modelId="{58C6426E-BE78-427D-8F39-39200225E803}" type="parTrans" cxnId="{BE8E82AE-9D61-4C96-8CBF-3A0E88BA8222}">
      <dgm:prSet/>
      <dgm:spPr/>
      <dgm:t>
        <a:bodyPr/>
        <a:lstStyle/>
        <a:p>
          <a:endParaRPr lang="fr-FR"/>
        </a:p>
      </dgm:t>
    </dgm:pt>
    <dgm:pt modelId="{505CB1F5-C718-4371-8A9D-3D047E6319F1}" type="sibTrans" cxnId="{BE8E82AE-9D61-4C96-8CBF-3A0E88BA8222}">
      <dgm:prSet/>
      <dgm:spPr/>
      <dgm:t>
        <a:bodyPr/>
        <a:lstStyle/>
        <a:p>
          <a:endParaRPr lang="fr-FR"/>
        </a:p>
      </dgm:t>
    </dgm:pt>
    <dgm:pt modelId="{E8AE0122-90AD-4A47-BB47-080C156F978D}" type="pres">
      <dgm:prSet presAssocID="{6E87B35C-2008-4490-88FA-C899A4AA2554}" presName="Name0" presStyleCnt="0">
        <dgm:presLayoutVars>
          <dgm:dir/>
          <dgm:resizeHandles val="exact"/>
        </dgm:presLayoutVars>
      </dgm:prSet>
      <dgm:spPr/>
    </dgm:pt>
    <dgm:pt modelId="{86EC9F45-0E77-49CD-84D4-9333F01070EA}" type="pres">
      <dgm:prSet presAssocID="{C279D0D3-C8BC-4BE8-AFC1-8E690E56DD8B}" presName="parAndChTx" presStyleLbl="node1" presStyleIdx="0" presStyleCnt="3" custScaleX="57943" custScaleY="19152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D36A1B9-CE5D-4B4C-9813-2FE6BC1DBCC3}" type="pres">
      <dgm:prSet presAssocID="{7959DD0F-97CF-442A-A891-78148CA883F9}" presName="parAndChSpace" presStyleCnt="0"/>
      <dgm:spPr/>
    </dgm:pt>
    <dgm:pt modelId="{FCA39C77-8E6D-4A5F-A67F-A2507072CB78}" type="pres">
      <dgm:prSet presAssocID="{2591C7F1-CBA2-4CEB-82B3-BC6EDA4B0F02}" presName="parAndChTx" presStyleLbl="node1" presStyleIdx="1" presStyleCnt="3" custScaleX="82495" custScaleY="191528" custLinFactNeighborX="519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2E2332-5282-4EC4-9830-576271626A9F}" type="pres">
      <dgm:prSet presAssocID="{B589BBA2-FD32-4D8D-BDE6-76146D481F0E}" presName="parAndChSpace" presStyleCnt="0"/>
      <dgm:spPr/>
    </dgm:pt>
    <dgm:pt modelId="{8632E2A8-5F73-4252-B2C5-DDF71E40AB26}" type="pres">
      <dgm:prSet presAssocID="{15A59843-88F8-442A-810D-F99BC2EE4425}" presName="parAndChTx" presStyleLbl="node1" presStyleIdx="2" presStyleCnt="3" custScaleX="78252" custScaleY="190824" custLinFactNeighborX="-59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364F36D-2454-4A3B-A781-F798D060F83E}" type="presOf" srcId="{C279D0D3-C8BC-4BE8-AFC1-8E690E56DD8B}" destId="{86EC9F45-0E77-49CD-84D4-9333F01070EA}" srcOrd="0" destOrd="0" presId="urn:microsoft.com/office/officeart/2005/8/layout/hChevron3"/>
    <dgm:cxn modelId="{BE8E82AE-9D61-4C96-8CBF-3A0E88BA8222}" srcId="{15A59843-88F8-442A-810D-F99BC2EE4425}" destId="{2E5EA34A-C87D-4C44-9D5A-B0A238137596}" srcOrd="0" destOrd="0" parTransId="{58C6426E-BE78-427D-8F39-39200225E803}" sibTransId="{505CB1F5-C718-4371-8A9D-3D047E6319F1}"/>
    <dgm:cxn modelId="{A97092BA-6FCB-43C5-94FD-50B3B76A4EF2}" srcId="{6E87B35C-2008-4490-88FA-C899A4AA2554}" destId="{C279D0D3-C8BC-4BE8-AFC1-8E690E56DD8B}" srcOrd="0" destOrd="0" parTransId="{A20973BE-6B6D-42FE-9147-22B7CAA00EFE}" sibTransId="{7959DD0F-97CF-442A-A891-78148CA883F9}"/>
    <dgm:cxn modelId="{A709DA64-F298-4462-AB24-E18371228817}" srcId="{6E87B35C-2008-4490-88FA-C899A4AA2554}" destId="{15A59843-88F8-442A-810D-F99BC2EE4425}" srcOrd="2" destOrd="0" parTransId="{06646076-4DC8-4388-8659-84DB5B73E269}" sibTransId="{AA31F8AD-133E-4C75-B82F-AFFCAA4D57F3}"/>
    <dgm:cxn modelId="{C4E83A8B-3203-4824-9E6B-6F88AB529B9E}" srcId="{6E87B35C-2008-4490-88FA-C899A4AA2554}" destId="{2591C7F1-CBA2-4CEB-82B3-BC6EDA4B0F02}" srcOrd="1" destOrd="0" parTransId="{5E0628BF-3875-4423-BE2E-DD45C8871CF8}" sibTransId="{B589BBA2-FD32-4D8D-BDE6-76146D481F0E}"/>
    <dgm:cxn modelId="{C8FCBA2B-8C9D-4BEB-9446-28592846D1D5}" type="presOf" srcId="{2E5EA34A-C87D-4C44-9D5A-B0A238137596}" destId="{8632E2A8-5F73-4252-B2C5-DDF71E40AB26}" srcOrd="0" destOrd="1" presId="urn:microsoft.com/office/officeart/2005/8/layout/hChevron3"/>
    <dgm:cxn modelId="{828C6B1B-994D-44E9-98B8-D96B4475C1E3}" type="presOf" srcId="{3515A442-3C06-4F4F-9B14-91E8A431961F}" destId="{FCA39C77-8E6D-4A5F-A67F-A2507072CB78}" srcOrd="0" destOrd="1" presId="urn:microsoft.com/office/officeart/2005/8/layout/hChevron3"/>
    <dgm:cxn modelId="{930582D0-A2FE-47D1-869C-8AB03E326AE4}" type="presOf" srcId="{8B95AC49-CB16-4FA8-AB58-8AE4E3C59F5E}" destId="{86EC9F45-0E77-49CD-84D4-9333F01070EA}" srcOrd="0" destOrd="1" presId="urn:microsoft.com/office/officeart/2005/8/layout/hChevron3"/>
    <dgm:cxn modelId="{46E9B04B-700A-40B0-A59E-3983DC22BC34}" type="presOf" srcId="{15A59843-88F8-442A-810D-F99BC2EE4425}" destId="{8632E2A8-5F73-4252-B2C5-DDF71E40AB26}" srcOrd="0" destOrd="0" presId="urn:microsoft.com/office/officeart/2005/8/layout/hChevron3"/>
    <dgm:cxn modelId="{0AF7BF4C-1731-4BD6-8FAA-F85B83824FBD}" type="presOf" srcId="{6E87B35C-2008-4490-88FA-C899A4AA2554}" destId="{E8AE0122-90AD-4A47-BB47-080C156F978D}" srcOrd="0" destOrd="0" presId="urn:microsoft.com/office/officeart/2005/8/layout/hChevron3"/>
    <dgm:cxn modelId="{A9259760-BBF3-4689-A910-C682C8FE2752}" srcId="{2591C7F1-CBA2-4CEB-82B3-BC6EDA4B0F02}" destId="{3515A442-3C06-4F4F-9B14-91E8A431961F}" srcOrd="0" destOrd="0" parTransId="{A65249BE-F647-4E6B-AD3B-8C2F817E2873}" sibTransId="{1FFCE0FE-AAE7-40C9-85C2-9025AC5C9771}"/>
    <dgm:cxn modelId="{5A0DEEFD-0C40-4912-888D-2F44940FA9F8}" srcId="{C279D0D3-C8BC-4BE8-AFC1-8E690E56DD8B}" destId="{8B95AC49-CB16-4FA8-AB58-8AE4E3C59F5E}" srcOrd="0" destOrd="0" parTransId="{61303D24-2ABC-45C4-A5DD-F5DE238F5EA2}" sibTransId="{42CB6083-742E-417F-9798-0B13684F4FBD}"/>
    <dgm:cxn modelId="{5D29632A-4065-48C5-9943-8502FF9A9D45}" type="presOf" srcId="{2591C7F1-CBA2-4CEB-82B3-BC6EDA4B0F02}" destId="{FCA39C77-8E6D-4A5F-A67F-A2507072CB78}" srcOrd="0" destOrd="0" presId="urn:microsoft.com/office/officeart/2005/8/layout/hChevron3"/>
    <dgm:cxn modelId="{3834E998-6C3B-4D21-BBB6-15099A1655DD}" type="presParOf" srcId="{E8AE0122-90AD-4A47-BB47-080C156F978D}" destId="{86EC9F45-0E77-49CD-84D4-9333F01070EA}" srcOrd="0" destOrd="0" presId="urn:microsoft.com/office/officeart/2005/8/layout/hChevron3"/>
    <dgm:cxn modelId="{9DFBF9CB-26E7-4748-BCDB-A3DFBE6911B5}" type="presParOf" srcId="{E8AE0122-90AD-4A47-BB47-080C156F978D}" destId="{ED36A1B9-CE5D-4B4C-9813-2FE6BC1DBCC3}" srcOrd="1" destOrd="0" presId="urn:microsoft.com/office/officeart/2005/8/layout/hChevron3"/>
    <dgm:cxn modelId="{33B61334-2552-4E42-B5D3-58418EC5A164}" type="presParOf" srcId="{E8AE0122-90AD-4A47-BB47-080C156F978D}" destId="{FCA39C77-8E6D-4A5F-A67F-A2507072CB78}" srcOrd="2" destOrd="0" presId="urn:microsoft.com/office/officeart/2005/8/layout/hChevron3"/>
    <dgm:cxn modelId="{00BF63A1-6806-442B-A2A1-CA8674EA9609}" type="presParOf" srcId="{E8AE0122-90AD-4A47-BB47-080C156F978D}" destId="{EC2E2332-5282-4EC4-9830-576271626A9F}" srcOrd="3" destOrd="0" presId="urn:microsoft.com/office/officeart/2005/8/layout/hChevron3"/>
    <dgm:cxn modelId="{25046D29-DF90-4CEE-94FF-E6C0159D319A}" type="presParOf" srcId="{E8AE0122-90AD-4A47-BB47-080C156F978D}" destId="{8632E2A8-5F73-4252-B2C5-DDF71E40AB26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4B933C-44E9-4775-BF8D-D09B39337E8F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B372777-FF59-4948-A55F-5E951EE73C55}">
      <dgm:prSet phldrT="[Texte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r>
            <a:rPr lang="fr-FR" sz="1400" b="1" dirty="0" smtClean="0"/>
            <a:t>Compétences</a:t>
          </a:r>
          <a:endParaRPr lang="fr-FR" sz="1400" b="1" dirty="0"/>
        </a:p>
      </dgm:t>
    </dgm:pt>
    <dgm:pt modelId="{DC2FBD67-845B-441A-8AD0-F41B0708C2A1}" type="parTrans" cxnId="{B334C457-4609-44AC-8D25-432BA29FE25A}">
      <dgm:prSet/>
      <dgm:spPr/>
      <dgm:t>
        <a:bodyPr/>
        <a:lstStyle/>
        <a:p>
          <a:endParaRPr lang="fr-FR"/>
        </a:p>
      </dgm:t>
    </dgm:pt>
    <dgm:pt modelId="{DE098948-EE43-4F89-B0AC-E2175FA1FEF2}" type="sibTrans" cxnId="{B334C457-4609-44AC-8D25-432BA29FE25A}">
      <dgm:prSet/>
      <dgm:spPr/>
      <dgm:t>
        <a:bodyPr/>
        <a:lstStyle/>
        <a:p>
          <a:endParaRPr lang="fr-FR"/>
        </a:p>
      </dgm:t>
    </dgm:pt>
    <dgm:pt modelId="{69FADC32-325F-47EF-AD54-B5538C570AEB}">
      <dgm:prSet phldrT="[Texte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r>
            <a:rPr lang="fr-FR" sz="1400" b="1" dirty="0" smtClean="0"/>
            <a:t>Savoirs</a:t>
          </a:r>
          <a:endParaRPr lang="fr-FR" sz="1400" b="1" dirty="0"/>
        </a:p>
      </dgm:t>
    </dgm:pt>
    <dgm:pt modelId="{37DBEF12-5CAE-45E4-B724-BA8EA48E6D35}" type="parTrans" cxnId="{90BDC48D-7C9E-4695-9CC6-F13951FAA30D}">
      <dgm:prSet/>
      <dgm:spPr/>
      <dgm:t>
        <a:bodyPr/>
        <a:lstStyle/>
        <a:p>
          <a:endParaRPr lang="fr-FR"/>
        </a:p>
      </dgm:t>
    </dgm:pt>
    <dgm:pt modelId="{41E34FE4-B8F4-4CFF-B3C1-9FA537491684}" type="sibTrans" cxnId="{90BDC48D-7C9E-4695-9CC6-F13951FAA30D}">
      <dgm:prSet/>
      <dgm:spPr/>
      <dgm:t>
        <a:bodyPr/>
        <a:lstStyle/>
        <a:p>
          <a:endParaRPr lang="fr-FR"/>
        </a:p>
      </dgm:t>
    </dgm:pt>
    <dgm:pt modelId="{7C99674D-4C2E-46E1-A0B1-8AC25B7AD58A}">
      <dgm:prSet phldrT="[Texte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sz="1800" b="1" dirty="0" smtClean="0">
              <a:solidFill>
                <a:schemeClr val="accent2">
                  <a:lumMod val="50000"/>
                </a:schemeClr>
              </a:solidFill>
            </a:rPr>
            <a:t>Scénarios</a:t>
          </a:r>
          <a:endParaRPr lang="fr-FR" sz="1400" b="1" dirty="0">
            <a:solidFill>
              <a:schemeClr val="accent2">
                <a:lumMod val="50000"/>
              </a:schemeClr>
            </a:solidFill>
          </a:endParaRPr>
        </a:p>
      </dgm:t>
    </dgm:pt>
    <dgm:pt modelId="{7C53D13E-BCB4-464E-8DA1-12CB84EEE6A7}" type="sibTrans" cxnId="{4F11FF22-0F1A-4191-86F9-3EDE1693C4EE}">
      <dgm:prSet/>
      <dgm:spPr/>
      <dgm:t>
        <a:bodyPr/>
        <a:lstStyle/>
        <a:p>
          <a:endParaRPr lang="fr-FR"/>
        </a:p>
      </dgm:t>
    </dgm:pt>
    <dgm:pt modelId="{286ACC65-AC44-4AB8-99D6-C0DC4C6FE79A}" type="parTrans" cxnId="{4F11FF22-0F1A-4191-86F9-3EDE1693C4EE}">
      <dgm:prSet/>
      <dgm:spPr/>
      <dgm:t>
        <a:bodyPr/>
        <a:lstStyle/>
        <a:p>
          <a:endParaRPr lang="fr-FR"/>
        </a:p>
      </dgm:t>
    </dgm:pt>
    <dgm:pt modelId="{B61512A7-EBCB-4F74-A0F1-A8DAEA2EEBB4}">
      <dgm:prSet phldrT="[Texte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 lIns="0" tIns="0" rIns="0" bIns="0"/>
        <a:lstStyle/>
        <a:p>
          <a:r>
            <a:rPr lang="fr-FR" sz="1400" b="1" dirty="0" smtClean="0"/>
            <a:t>Résultats attendus</a:t>
          </a:r>
          <a:endParaRPr lang="fr-FR" sz="1400" b="1" dirty="0"/>
        </a:p>
      </dgm:t>
    </dgm:pt>
    <dgm:pt modelId="{BCFA3628-4B3D-4E0B-9B44-A546C5FA1172}" type="sibTrans" cxnId="{5F707AE5-0B1D-4B90-A330-8AE130DE6D9F}">
      <dgm:prSet/>
      <dgm:spPr/>
      <dgm:t>
        <a:bodyPr/>
        <a:lstStyle/>
        <a:p>
          <a:endParaRPr lang="fr-FR"/>
        </a:p>
      </dgm:t>
    </dgm:pt>
    <dgm:pt modelId="{A7BCC2E1-23AB-4433-B698-B8479F8C6CFE}" type="parTrans" cxnId="{5F707AE5-0B1D-4B90-A330-8AE130DE6D9F}">
      <dgm:prSet/>
      <dgm:spPr/>
      <dgm:t>
        <a:bodyPr/>
        <a:lstStyle/>
        <a:p>
          <a:endParaRPr lang="fr-FR"/>
        </a:p>
      </dgm:t>
    </dgm:pt>
    <dgm:pt modelId="{83CDF9D8-2AE2-4945-98BC-29D0004E4E8E}" type="pres">
      <dgm:prSet presAssocID="{A94B933C-44E9-4775-BF8D-D09B39337E8F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94A174D-AE49-4FC8-9B40-555FDC1F3D8A}" type="pres">
      <dgm:prSet presAssocID="{A94B933C-44E9-4775-BF8D-D09B39337E8F}" presName="ellipse" presStyleLbl="trBgShp" presStyleIdx="0" presStyleCnt="1"/>
      <dgm:spPr/>
    </dgm:pt>
    <dgm:pt modelId="{101FCAAA-3A4A-4333-92A7-91F0A041D94F}" type="pres">
      <dgm:prSet presAssocID="{A94B933C-44E9-4775-BF8D-D09B39337E8F}" presName="arrow1" presStyleLbl="fgShp" presStyleIdx="0" presStyleCnt="1" custLinFactNeighborX="-1613" custLinFactNeighborY="-62862"/>
      <dgm:spPr/>
    </dgm:pt>
    <dgm:pt modelId="{70630C08-7F1F-4B20-8C58-E3935077B9EF}" type="pres">
      <dgm:prSet presAssocID="{A94B933C-44E9-4775-BF8D-D09B39337E8F}" presName="rectangle" presStyleLbl="revTx" presStyleIdx="0" presStyleCnt="1" custScaleX="94771" custScaleY="70066" custLinFactNeighborX="-74" custLinFactNeighborY="-3219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3C36920-34C4-4F78-B844-171ED141E863}" type="pres">
      <dgm:prSet presAssocID="{FB372777-FF59-4948-A55F-5E951EE73C55}" presName="item1" presStyleLbl="node1" presStyleIdx="0" presStyleCnt="3" custScaleX="114815" custLinFactNeighborX="-4650" custLinFactNeighborY="-1198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E91F6B2-F36D-43AF-A731-177C86A3B006}" type="pres">
      <dgm:prSet presAssocID="{69FADC32-325F-47EF-AD54-B5538C570AEB}" presName="item2" presStyleLbl="node1" presStyleIdx="1" presStyleCnt="3" custScaleX="114815" custLinFactNeighborX="11442" custLinFactNeighborY="-2275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0DB85FF-8958-4134-ACE3-B7F59CB7F85A}" type="pres">
      <dgm:prSet presAssocID="{7C99674D-4C2E-46E1-A0B1-8AC25B7AD58A}" presName="item3" presStyleLbl="node1" presStyleIdx="2" presStyleCnt="3" custScaleX="114815" custLinFactNeighborX="11442" custLinFactNeighborY="-2275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CEBF075-EB12-4945-B8C9-7F6AE2C7CB57}" type="pres">
      <dgm:prSet presAssocID="{A94B933C-44E9-4775-BF8D-D09B39337E8F}" presName="funnel" presStyleLbl="trAlignAcc1" presStyleIdx="0" presStyleCnt="1" custLinFactNeighborX="-1613" custLinFactNeighborY="-2897"/>
      <dgm:spPr/>
      <dgm:t>
        <a:bodyPr/>
        <a:lstStyle/>
        <a:p>
          <a:endParaRPr lang="fr-FR"/>
        </a:p>
      </dgm:t>
    </dgm:pt>
  </dgm:ptLst>
  <dgm:cxnLst>
    <dgm:cxn modelId="{4F11FF22-0F1A-4191-86F9-3EDE1693C4EE}" srcId="{A94B933C-44E9-4775-BF8D-D09B39337E8F}" destId="{7C99674D-4C2E-46E1-A0B1-8AC25B7AD58A}" srcOrd="3" destOrd="0" parTransId="{286ACC65-AC44-4AB8-99D6-C0DC4C6FE79A}" sibTransId="{7C53D13E-BCB4-464E-8DA1-12CB84EEE6A7}"/>
    <dgm:cxn modelId="{5F707AE5-0B1D-4B90-A330-8AE130DE6D9F}" srcId="{A94B933C-44E9-4775-BF8D-D09B39337E8F}" destId="{B61512A7-EBCB-4F74-A0F1-A8DAEA2EEBB4}" srcOrd="0" destOrd="0" parTransId="{A7BCC2E1-23AB-4433-B698-B8479F8C6CFE}" sibTransId="{BCFA3628-4B3D-4E0B-9B44-A546C5FA1172}"/>
    <dgm:cxn modelId="{EBA42E4D-79CE-4775-AF8F-3010F1573D91}" type="presOf" srcId="{FB372777-FF59-4948-A55F-5E951EE73C55}" destId="{2E91F6B2-F36D-43AF-A731-177C86A3B006}" srcOrd="0" destOrd="0" presId="urn:microsoft.com/office/officeart/2005/8/layout/funnel1"/>
    <dgm:cxn modelId="{B5548962-1F3F-4ED1-B64C-794F43B3AE7D}" type="presOf" srcId="{B61512A7-EBCB-4F74-A0F1-A8DAEA2EEBB4}" destId="{60DB85FF-8958-4134-ACE3-B7F59CB7F85A}" srcOrd="0" destOrd="0" presId="urn:microsoft.com/office/officeart/2005/8/layout/funnel1"/>
    <dgm:cxn modelId="{FD39AE3A-2F2A-4778-9827-3872298E54F8}" type="presOf" srcId="{7C99674D-4C2E-46E1-A0B1-8AC25B7AD58A}" destId="{70630C08-7F1F-4B20-8C58-E3935077B9EF}" srcOrd="0" destOrd="0" presId="urn:microsoft.com/office/officeart/2005/8/layout/funnel1"/>
    <dgm:cxn modelId="{90BDC48D-7C9E-4695-9CC6-F13951FAA30D}" srcId="{A94B933C-44E9-4775-BF8D-D09B39337E8F}" destId="{69FADC32-325F-47EF-AD54-B5538C570AEB}" srcOrd="2" destOrd="0" parTransId="{37DBEF12-5CAE-45E4-B724-BA8EA48E6D35}" sibTransId="{41E34FE4-B8F4-4CFF-B3C1-9FA537491684}"/>
    <dgm:cxn modelId="{B334C457-4609-44AC-8D25-432BA29FE25A}" srcId="{A94B933C-44E9-4775-BF8D-D09B39337E8F}" destId="{FB372777-FF59-4948-A55F-5E951EE73C55}" srcOrd="1" destOrd="0" parTransId="{DC2FBD67-845B-441A-8AD0-F41B0708C2A1}" sibTransId="{DE098948-EE43-4F89-B0AC-E2175FA1FEF2}"/>
    <dgm:cxn modelId="{75EDE431-FEEE-47E7-A5C6-A79AC4C3E1A7}" type="presOf" srcId="{A94B933C-44E9-4775-BF8D-D09B39337E8F}" destId="{83CDF9D8-2AE2-4945-98BC-29D0004E4E8E}" srcOrd="0" destOrd="0" presId="urn:microsoft.com/office/officeart/2005/8/layout/funnel1"/>
    <dgm:cxn modelId="{9F8638AE-8B9D-4FDC-9921-2F8B3BDD3A7F}" type="presOf" srcId="{69FADC32-325F-47EF-AD54-B5538C570AEB}" destId="{73C36920-34C4-4F78-B844-171ED141E863}" srcOrd="0" destOrd="0" presId="urn:microsoft.com/office/officeart/2005/8/layout/funnel1"/>
    <dgm:cxn modelId="{150465B2-1990-46DE-9259-99A00D2D31FD}" type="presParOf" srcId="{83CDF9D8-2AE2-4945-98BC-29D0004E4E8E}" destId="{E94A174D-AE49-4FC8-9B40-555FDC1F3D8A}" srcOrd="0" destOrd="0" presId="urn:microsoft.com/office/officeart/2005/8/layout/funnel1"/>
    <dgm:cxn modelId="{82DF0AA9-F05A-41B4-B68C-DADB63DD1053}" type="presParOf" srcId="{83CDF9D8-2AE2-4945-98BC-29D0004E4E8E}" destId="{101FCAAA-3A4A-4333-92A7-91F0A041D94F}" srcOrd="1" destOrd="0" presId="urn:microsoft.com/office/officeart/2005/8/layout/funnel1"/>
    <dgm:cxn modelId="{09570A9F-CDCD-4077-9836-2B44504C05AC}" type="presParOf" srcId="{83CDF9D8-2AE2-4945-98BC-29D0004E4E8E}" destId="{70630C08-7F1F-4B20-8C58-E3935077B9EF}" srcOrd="2" destOrd="0" presId="urn:microsoft.com/office/officeart/2005/8/layout/funnel1"/>
    <dgm:cxn modelId="{0757F7B6-7F1F-458C-B564-C15A391B18AA}" type="presParOf" srcId="{83CDF9D8-2AE2-4945-98BC-29D0004E4E8E}" destId="{73C36920-34C4-4F78-B844-171ED141E863}" srcOrd="3" destOrd="0" presId="urn:microsoft.com/office/officeart/2005/8/layout/funnel1"/>
    <dgm:cxn modelId="{6D770FFF-0365-463D-829F-5B17FC097746}" type="presParOf" srcId="{83CDF9D8-2AE2-4945-98BC-29D0004E4E8E}" destId="{2E91F6B2-F36D-43AF-A731-177C86A3B006}" srcOrd="4" destOrd="0" presId="urn:microsoft.com/office/officeart/2005/8/layout/funnel1"/>
    <dgm:cxn modelId="{8D965069-369E-427C-BC2D-B915DE6B955D}" type="presParOf" srcId="{83CDF9D8-2AE2-4945-98BC-29D0004E4E8E}" destId="{60DB85FF-8958-4134-ACE3-B7F59CB7F85A}" srcOrd="5" destOrd="0" presId="urn:microsoft.com/office/officeart/2005/8/layout/funnel1"/>
    <dgm:cxn modelId="{0A7D5D43-4915-4C66-AE9B-163125F5CE0E}" type="presParOf" srcId="{83CDF9D8-2AE2-4945-98BC-29D0004E4E8E}" destId="{3CEBF075-EB12-4945-B8C9-7F6AE2C7CB57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87B35C-2008-4490-88FA-C899A4AA2554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C279D0D3-C8BC-4BE8-AFC1-8E690E56DD8B}">
      <dgm:prSet phldrT="[Texte]"/>
      <dgm:spPr/>
      <dgm:t>
        <a:bodyPr rIns="0"/>
        <a:lstStyle/>
        <a:p>
          <a:r>
            <a:rPr lang="fr-FR" sz="2300" b="1"/>
            <a:t>MISSION 1</a:t>
          </a:r>
        </a:p>
      </dgm:t>
    </dgm:pt>
    <dgm:pt modelId="{A20973BE-6B6D-42FE-9147-22B7CAA00EFE}" type="parTrans" cxnId="{A97092BA-6FCB-43C5-94FD-50B3B76A4EF2}">
      <dgm:prSet/>
      <dgm:spPr/>
      <dgm:t>
        <a:bodyPr/>
        <a:lstStyle/>
        <a:p>
          <a:endParaRPr lang="fr-FR"/>
        </a:p>
      </dgm:t>
    </dgm:pt>
    <dgm:pt modelId="{7959DD0F-97CF-442A-A891-78148CA883F9}" type="sibTrans" cxnId="{A97092BA-6FCB-43C5-94FD-50B3B76A4EF2}">
      <dgm:prSet/>
      <dgm:spPr/>
      <dgm:t>
        <a:bodyPr/>
        <a:lstStyle/>
        <a:p>
          <a:endParaRPr lang="fr-FR"/>
        </a:p>
      </dgm:t>
    </dgm:pt>
    <dgm:pt modelId="{2591C7F1-CBA2-4CEB-82B3-BC6EDA4B0F02}">
      <dgm:prSet phldrT="[Texte]"/>
      <dgm:spPr/>
      <dgm:t>
        <a:bodyPr lIns="0" rIns="0"/>
        <a:lstStyle/>
        <a:p>
          <a:pPr algn="l"/>
          <a:r>
            <a:rPr lang="fr-FR" sz="2400" b="1"/>
            <a:t>MISSION 2</a:t>
          </a:r>
        </a:p>
      </dgm:t>
    </dgm:pt>
    <dgm:pt modelId="{5E0628BF-3875-4423-BE2E-DD45C8871CF8}" type="parTrans" cxnId="{C4E83A8B-3203-4824-9E6B-6F88AB529B9E}">
      <dgm:prSet/>
      <dgm:spPr/>
      <dgm:t>
        <a:bodyPr/>
        <a:lstStyle/>
        <a:p>
          <a:endParaRPr lang="fr-FR"/>
        </a:p>
      </dgm:t>
    </dgm:pt>
    <dgm:pt modelId="{B589BBA2-FD32-4D8D-BDE6-76146D481F0E}" type="sibTrans" cxnId="{C4E83A8B-3203-4824-9E6B-6F88AB529B9E}">
      <dgm:prSet/>
      <dgm:spPr/>
      <dgm:t>
        <a:bodyPr/>
        <a:lstStyle/>
        <a:p>
          <a:endParaRPr lang="fr-FR"/>
        </a:p>
      </dgm:t>
    </dgm:pt>
    <dgm:pt modelId="{15A59843-88F8-442A-810D-F99BC2EE4425}">
      <dgm:prSet phldrT="[Texte]" custT="1"/>
      <dgm:spPr/>
      <dgm:t>
        <a:bodyPr rIns="0"/>
        <a:lstStyle/>
        <a:p>
          <a:r>
            <a:rPr lang="fr-FR" sz="2400" b="1" dirty="0"/>
            <a:t>MISSION 3</a:t>
          </a:r>
        </a:p>
      </dgm:t>
    </dgm:pt>
    <dgm:pt modelId="{06646076-4DC8-4388-8659-84DB5B73E269}" type="parTrans" cxnId="{A709DA64-F298-4462-AB24-E18371228817}">
      <dgm:prSet/>
      <dgm:spPr/>
      <dgm:t>
        <a:bodyPr/>
        <a:lstStyle/>
        <a:p>
          <a:endParaRPr lang="fr-FR"/>
        </a:p>
      </dgm:t>
    </dgm:pt>
    <dgm:pt modelId="{AA31F8AD-133E-4C75-B82F-AFFCAA4D57F3}" type="sibTrans" cxnId="{A709DA64-F298-4462-AB24-E18371228817}">
      <dgm:prSet/>
      <dgm:spPr/>
      <dgm:t>
        <a:bodyPr/>
        <a:lstStyle/>
        <a:p>
          <a:endParaRPr lang="fr-FR"/>
        </a:p>
      </dgm:t>
    </dgm:pt>
    <dgm:pt modelId="{8B95AC49-CB16-4FA8-AB58-8AE4E3C59F5E}">
      <dgm:prSet phldrT="[Texte]" custT="1"/>
      <dgm:spPr/>
      <dgm:t>
        <a:bodyPr rIns="0"/>
        <a:lstStyle/>
        <a:p>
          <a:r>
            <a:rPr lang="fr-FR" sz="1100" dirty="0">
              <a:latin typeface="+mn-lt"/>
            </a:rPr>
            <a:t>IDENTIFICATION DES </a:t>
          </a:r>
          <a:r>
            <a:rPr lang="fr-FR" sz="1100" dirty="0" smtClean="0">
              <a:latin typeface="+mn-lt"/>
            </a:rPr>
            <a:t>PROBLÉMATIQUES </a:t>
          </a:r>
          <a:r>
            <a:rPr lang="fr-FR" sz="1100" dirty="0">
              <a:latin typeface="+mn-lt"/>
            </a:rPr>
            <a:t>DU RISQUE CLIENT</a:t>
          </a:r>
        </a:p>
      </dgm:t>
    </dgm:pt>
    <dgm:pt modelId="{61303D24-2ABC-45C4-A5DD-F5DE238F5EA2}" type="parTrans" cxnId="{5A0DEEFD-0C40-4912-888D-2F44940FA9F8}">
      <dgm:prSet/>
      <dgm:spPr/>
      <dgm:t>
        <a:bodyPr/>
        <a:lstStyle/>
        <a:p>
          <a:endParaRPr lang="fr-FR"/>
        </a:p>
      </dgm:t>
    </dgm:pt>
    <dgm:pt modelId="{42CB6083-742E-417F-9798-0B13684F4FBD}" type="sibTrans" cxnId="{5A0DEEFD-0C40-4912-888D-2F44940FA9F8}">
      <dgm:prSet/>
      <dgm:spPr/>
      <dgm:t>
        <a:bodyPr/>
        <a:lstStyle/>
        <a:p>
          <a:endParaRPr lang="fr-FR"/>
        </a:p>
      </dgm:t>
    </dgm:pt>
    <dgm:pt modelId="{3515A442-3C06-4F4F-9B14-91E8A431961F}">
      <dgm:prSet phldrT="[Texte]" custT="1"/>
      <dgm:spPr/>
      <dgm:t>
        <a:bodyPr lIns="0" rIns="0"/>
        <a:lstStyle/>
        <a:p>
          <a:pPr algn="l"/>
          <a:r>
            <a:rPr lang="fr-FR" sz="1100" dirty="0"/>
            <a:t>PROPOSITIONS ET MISE EN PLACE DE SOLUTIONS ET MODIFICATIONS DE </a:t>
          </a:r>
          <a:r>
            <a:rPr lang="fr-FR" sz="1100" dirty="0" smtClean="0"/>
            <a:t>PROCÉDURES</a:t>
          </a:r>
          <a:endParaRPr lang="fr-FR" sz="1100" dirty="0"/>
        </a:p>
      </dgm:t>
    </dgm:pt>
    <dgm:pt modelId="{A65249BE-F647-4E6B-AD3B-8C2F817E2873}" type="parTrans" cxnId="{A9259760-BBF3-4689-A910-C682C8FE2752}">
      <dgm:prSet/>
      <dgm:spPr/>
      <dgm:t>
        <a:bodyPr/>
        <a:lstStyle/>
        <a:p>
          <a:endParaRPr lang="fr-FR"/>
        </a:p>
      </dgm:t>
    </dgm:pt>
    <dgm:pt modelId="{1FFCE0FE-AAE7-40C9-85C2-9025AC5C9771}" type="sibTrans" cxnId="{A9259760-BBF3-4689-A910-C682C8FE2752}">
      <dgm:prSet/>
      <dgm:spPr/>
      <dgm:t>
        <a:bodyPr/>
        <a:lstStyle/>
        <a:p>
          <a:endParaRPr lang="fr-FR"/>
        </a:p>
      </dgm:t>
    </dgm:pt>
    <dgm:pt modelId="{2E5EA34A-C87D-4C44-9D5A-B0A238137596}">
      <dgm:prSet phldrT="[Texte]" custT="1"/>
      <dgm:spPr/>
      <dgm:t>
        <a:bodyPr rIns="0"/>
        <a:lstStyle/>
        <a:p>
          <a:r>
            <a:rPr lang="fr-FR" sz="1100" dirty="0"/>
            <a:t>TESTS ET MISE EN </a:t>
          </a:r>
          <a:r>
            <a:rPr lang="fr-FR" sz="1100" dirty="0" smtClean="0"/>
            <a:t>ŒUVRE </a:t>
          </a:r>
          <a:r>
            <a:rPr lang="fr-FR" sz="1100" dirty="0"/>
            <a:t>DE LA SOLUTION</a:t>
          </a:r>
        </a:p>
      </dgm:t>
    </dgm:pt>
    <dgm:pt modelId="{58C6426E-BE78-427D-8F39-39200225E803}" type="parTrans" cxnId="{BE8E82AE-9D61-4C96-8CBF-3A0E88BA8222}">
      <dgm:prSet/>
      <dgm:spPr/>
      <dgm:t>
        <a:bodyPr/>
        <a:lstStyle/>
        <a:p>
          <a:endParaRPr lang="fr-FR"/>
        </a:p>
      </dgm:t>
    </dgm:pt>
    <dgm:pt modelId="{505CB1F5-C718-4371-8A9D-3D047E6319F1}" type="sibTrans" cxnId="{BE8E82AE-9D61-4C96-8CBF-3A0E88BA8222}">
      <dgm:prSet/>
      <dgm:spPr/>
      <dgm:t>
        <a:bodyPr/>
        <a:lstStyle/>
        <a:p>
          <a:endParaRPr lang="fr-FR"/>
        </a:p>
      </dgm:t>
    </dgm:pt>
    <dgm:pt modelId="{E8AE0122-90AD-4A47-BB47-080C156F978D}" type="pres">
      <dgm:prSet presAssocID="{6E87B35C-2008-4490-88FA-C899A4AA2554}" presName="Name0" presStyleCnt="0">
        <dgm:presLayoutVars>
          <dgm:dir/>
          <dgm:resizeHandles val="exact"/>
        </dgm:presLayoutVars>
      </dgm:prSet>
      <dgm:spPr/>
    </dgm:pt>
    <dgm:pt modelId="{86EC9F45-0E77-49CD-84D4-9333F01070EA}" type="pres">
      <dgm:prSet presAssocID="{C279D0D3-C8BC-4BE8-AFC1-8E690E56DD8B}" presName="parAndChTx" presStyleLbl="node1" presStyleIdx="0" presStyleCnt="3" custScaleX="57943" custScaleY="19152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D36A1B9-CE5D-4B4C-9813-2FE6BC1DBCC3}" type="pres">
      <dgm:prSet presAssocID="{7959DD0F-97CF-442A-A891-78148CA883F9}" presName="parAndChSpace" presStyleCnt="0"/>
      <dgm:spPr/>
    </dgm:pt>
    <dgm:pt modelId="{FCA39C77-8E6D-4A5F-A67F-A2507072CB78}" type="pres">
      <dgm:prSet presAssocID="{2591C7F1-CBA2-4CEB-82B3-BC6EDA4B0F02}" presName="parAndChTx" presStyleLbl="node1" presStyleIdx="1" presStyleCnt="3" custScaleX="82495" custScaleY="191528" custLinFactNeighborX="1259" custLinFactNeighborY="34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2E2332-5282-4EC4-9830-576271626A9F}" type="pres">
      <dgm:prSet presAssocID="{B589BBA2-FD32-4D8D-BDE6-76146D481F0E}" presName="parAndChSpace" presStyleCnt="0"/>
      <dgm:spPr/>
    </dgm:pt>
    <dgm:pt modelId="{8632E2A8-5F73-4252-B2C5-DDF71E40AB26}" type="pres">
      <dgm:prSet presAssocID="{15A59843-88F8-442A-810D-F99BC2EE4425}" presName="parAndChTx" presStyleLbl="node1" presStyleIdx="2" presStyleCnt="3" custScaleX="78252" custScaleY="190824" custLinFactNeighborX="-2335" custLinFactNeighborY="-34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41130F4-05EE-41AA-A06C-1662CDB2A394}" type="presOf" srcId="{8B95AC49-CB16-4FA8-AB58-8AE4E3C59F5E}" destId="{86EC9F45-0E77-49CD-84D4-9333F01070EA}" srcOrd="0" destOrd="1" presId="urn:microsoft.com/office/officeart/2005/8/layout/hChevron3"/>
    <dgm:cxn modelId="{BE8E82AE-9D61-4C96-8CBF-3A0E88BA8222}" srcId="{15A59843-88F8-442A-810D-F99BC2EE4425}" destId="{2E5EA34A-C87D-4C44-9D5A-B0A238137596}" srcOrd="0" destOrd="0" parTransId="{58C6426E-BE78-427D-8F39-39200225E803}" sibTransId="{505CB1F5-C718-4371-8A9D-3D047E6319F1}"/>
    <dgm:cxn modelId="{B739BC7F-7C41-4D32-B04A-7F9DFF689507}" type="presOf" srcId="{2E5EA34A-C87D-4C44-9D5A-B0A238137596}" destId="{8632E2A8-5F73-4252-B2C5-DDF71E40AB26}" srcOrd="0" destOrd="1" presId="urn:microsoft.com/office/officeart/2005/8/layout/hChevron3"/>
    <dgm:cxn modelId="{828375EA-9741-4195-A2FD-B10FE25E7FE6}" type="presOf" srcId="{2591C7F1-CBA2-4CEB-82B3-BC6EDA4B0F02}" destId="{FCA39C77-8E6D-4A5F-A67F-A2507072CB78}" srcOrd="0" destOrd="0" presId="urn:microsoft.com/office/officeart/2005/8/layout/hChevron3"/>
    <dgm:cxn modelId="{A97092BA-6FCB-43C5-94FD-50B3B76A4EF2}" srcId="{6E87B35C-2008-4490-88FA-C899A4AA2554}" destId="{C279D0D3-C8BC-4BE8-AFC1-8E690E56DD8B}" srcOrd="0" destOrd="0" parTransId="{A20973BE-6B6D-42FE-9147-22B7CAA00EFE}" sibTransId="{7959DD0F-97CF-442A-A891-78148CA883F9}"/>
    <dgm:cxn modelId="{A709DA64-F298-4462-AB24-E18371228817}" srcId="{6E87B35C-2008-4490-88FA-C899A4AA2554}" destId="{15A59843-88F8-442A-810D-F99BC2EE4425}" srcOrd="2" destOrd="0" parTransId="{06646076-4DC8-4388-8659-84DB5B73E269}" sibTransId="{AA31F8AD-133E-4C75-B82F-AFFCAA4D57F3}"/>
    <dgm:cxn modelId="{AD2B191C-FE4D-4B74-A9A9-84D98C34EA68}" type="presOf" srcId="{C279D0D3-C8BC-4BE8-AFC1-8E690E56DD8B}" destId="{86EC9F45-0E77-49CD-84D4-9333F01070EA}" srcOrd="0" destOrd="0" presId="urn:microsoft.com/office/officeart/2005/8/layout/hChevron3"/>
    <dgm:cxn modelId="{C4E83A8B-3203-4824-9E6B-6F88AB529B9E}" srcId="{6E87B35C-2008-4490-88FA-C899A4AA2554}" destId="{2591C7F1-CBA2-4CEB-82B3-BC6EDA4B0F02}" srcOrd="1" destOrd="0" parTransId="{5E0628BF-3875-4423-BE2E-DD45C8871CF8}" sibTransId="{B589BBA2-FD32-4D8D-BDE6-76146D481F0E}"/>
    <dgm:cxn modelId="{FDE173DB-49DB-4054-AC1A-474EAE1DA43B}" type="presOf" srcId="{6E87B35C-2008-4490-88FA-C899A4AA2554}" destId="{E8AE0122-90AD-4A47-BB47-080C156F978D}" srcOrd="0" destOrd="0" presId="urn:microsoft.com/office/officeart/2005/8/layout/hChevron3"/>
    <dgm:cxn modelId="{A9259760-BBF3-4689-A910-C682C8FE2752}" srcId="{2591C7F1-CBA2-4CEB-82B3-BC6EDA4B0F02}" destId="{3515A442-3C06-4F4F-9B14-91E8A431961F}" srcOrd="0" destOrd="0" parTransId="{A65249BE-F647-4E6B-AD3B-8C2F817E2873}" sibTransId="{1FFCE0FE-AAE7-40C9-85C2-9025AC5C9771}"/>
    <dgm:cxn modelId="{5A0DEEFD-0C40-4912-888D-2F44940FA9F8}" srcId="{C279D0D3-C8BC-4BE8-AFC1-8E690E56DD8B}" destId="{8B95AC49-CB16-4FA8-AB58-8AE4E3C59F5E}" srcOrd="0" destOrd="0" parTransId="{61303D24-2ABC-45C4-A5DD-F5DE238F5EA2}" sibTransId="{42CB6083-742E-417F-9798-0B13684F4FBD}"/>
    <dgm:cxn modelId="{9332F1A7-CE08-4F5E-A2D9-7E7DC2434F72}" type="presOf" srcId="{15A59843-88F8-442A-810D-F99BC2EE4425}" destId="{8632E2A8-5F73-4252-B2C5-DDF71E40AB26}" srcOrd="0" destOrd="0" presId="urn:microsoft.com/office/officeart/2005/8/layout/hChevron3"/>
    <dgm:cxn modelId="{3DB6E254-21CE-4581-995A-3E78F0014BE7}" type="presOf" srcId="{3515A442-3C06-4F4F-9B14-91E8A431961F}" destId="{FCA39C77-8E6D-4A5F-A67F-A2507072CB78}" srcOrd="0" destOrd="1" presId="urn:microsoft.com/office/officeart/2005/8/layout/hChevron3"/>
    <dgm:cxn modelId="{B2FDCD20-1606-4A97-B14F-D930C7E76BF9}" type="presParOf" srcId="{E8AE0122-90AD-4A47-BB47-080C156F978D}" destId="{86EC9F45-0E77-49CD-84D4-9333F01070EA}" srcOrd="0" destOrd="0" presId="urn:microsoft.com/office/officeart/2005/8/layout/hChevron3"/>
    <dgm:cxn modelId="{BD1758DD-A6ED-41A4-BEDC-E25216F0303B}" type="presParOf" srcId="{E8AE0122-90AD-4A47-BB47-080C156F978D}" destId="{ED36A1B9-CE5D-4B4C-9813-2FE6BC1DBCC3}" srcOrd="1" destOrd="0" presId="urn:microsoft.com/office/officeart/2005/8/layout/hChevron3"/>
    <dgm:cxn modelId="{EEE577F1-7E80-4DE3-B09B-531AB7E2687A}" type="presParOf" srcId="{E8AE0122-90AD-4A47-BB47-080C156F978D}" destId="{FCA39C77-8E6D-4A5F-A67F-A2507072CB78}" srcOrd="2" destOrd="0" presId="urn:microsoft.com/office/officeart/2005/8/layout/hChevron3"/>
    <dgm:cxn modelId="{67C0BFBE-DD39-430B-B3D5-BAB716766E44}" type="presParOf" srcId="{E8AE0122-90AD-4A47-BB47-080C156F978D}" destId="{EC2E2332-5282-4EC4-9830-576271626A9F}" srcOrd="3" destOrd="0" presId="urn:microsoft.com/office/officeart/2005/8/layout/hChevron3"/>
    <dgm:cxn modelId="{98D9CCFD-AC91-4B36-AD37-E67F15814B71}" type="presParOf" srcId="{E8AE0122-90AD-4A47-BB47-080C156F978D}" destId="{8632E2A8-5F73-4252-B2C5-DDF71E40AB26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87B35C-2008-4490-88FA-C899A4AA2554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C279D0D3-C8BC-4BE8-AFC1-8E690E56DD8B}">
      <dgm:prSet phldrT="[Texte]"/>
      <dgm:spPr/>
      <dgm:t>
        <a:bodyPr rIns="0"/>
        <a:lstStyle/>
        <a:p>
          <a:r>
            <a:rPr lang="fr-FR" sz="2300" b="1" dirty="0"/>
            <a:t>MISSION 1</a:t>
          </a:r>
        </a:p>
      </dgm:t>
    </dgm:pt>
    <dgm:pt modelId="{A20973BE-6B6D-42FE-9147-22B7CAA00EFE}" type="parTrans" cxnId="{A97092BA-6FCB-43C5-94FD-50B3B76A4EF2}">
      <dgm:prSet/>
      <dgm:spPr/>
      <dgm:t>
        <a:bodyPr/>
        <a:lstStyle/>
        <a:p>
          <a:endParaRPr lang="fr-FR"/>
        </a:p>
      </dgm:t>
    </dgm:pt>
    <dgm:pt modelId="{7959DD0F-97CF-442A-A891-78148CA883F9}" type="sibTrans" cxnId="{A97092BA-6FCB-43C5-94FD-50B3B76A4EF2}">
      <dgm:prSet/>
      <dgm:spPr/>
      <dgm:t>
        <a:bodyPr/>
        <a:lstStyle/>
        <a:p>
          <a:endParaRPr lang="fr-FR"/>
        </a:p>
      </dgm:t>
    </dgm:pt>
    <dgm:pt modelId="{2591C7F1-CBA2-4CEB-82B3-BC6EDA4B0F02}">
      <dgm:prSet phldrT="[Texte]"/>
      <dgm:spPr/>
      <dgm:t>
        <a:bodyPr lIns="0" rIns="0"/>
        <a:lstStyle/>
        <a:p>
          <a:pPr algn="l"/>
          <a:r>
            <a:rPr lang="fr-FR" sz="2400" b="1" dirty="0"/>
            <a:t>MISSION 2</a:t>
          </a:r>
        </a:p>
      </dgm:t>
    </dgm:pt>
    <dgm:pt modelId="{5E0628BF-3875-4423-BE2E-DD45C8871CF8}" type="parTrans" cxnId="{C4E83A8B-3203-4824-9E6B-6F88AB529B9E}">
      <dgm:prSet/>
      <dgm:spPr/>
      <dgm:t>
        <a:bodyPr/>
        <a:lstStyle/>
        <a:p>
          <a:endParaRPr lang="fr-FR"/>
        </a:p>
      </dgm:t>
    </dgm:pt>
    <dgm:pt modelId="{B589BBA2-FD32-4D8D-BDE6-76146D481F0E}" type="sibTrans" cxnId="{C4E83A8B-3203-4824-9E6B-6F88AB529B9E}">
      <dgm:prSet/>
      <dgm:spPr/>
      <dgm:t>
        <a:bodyPr/>
        <a:lstStyle/>
        <a:p>
          <a:endParaRPr lang="fr-FR"/>
        </a:p>
      </dgm:t>
    </dgm:pt>
    <dgm:pt modelId="{15A59843-88F8-442A-810D-F99BC2EE4425}">
      <dgm:prSet phldrT="[Texte]" custT="1"/>
      <dgm:spPr/>
      <dgm:t>
        <a:bodyPr rIns="0"/>
        <a:lstStyle/>
        <a:p>
          <a:r>
            <a:rPr lang="fr-FR" sz="2400" b="1" dirty="0"/>
            <a:t>MISSION 3</a:t>
          </a:r>
        </a:p>
      </dgm:t>
    </dgm:pt>
    <dgm:pt modelId="{AA31F8AD-133E-4C75-B82F-AFFCAA4D57F3}" type="sibTrans" cxnId="{A709DA64-F298-4462-AB24-E18371228817}">
      <dgm:prSet/>
      <dgm:spPr/>
      <dgm:t>
        <a:bodyPr/>
        <a:lstStyle/>
        <a:p>
          <a:endParaRPr lang="fr-FR"/>
        </a:p>
      </dgm:t>
    </dgm:pt>
    <dgm:pt modelId="{06646076-4DC8-4388-8659-84DB5B73E269}" type="parTrans" cxnId="{A709DA64-F298-4462-AB24-E18371228817}">
      <dgm:prSet/>
      <dgm:spPr/>
      <dgm:t>
        <a:bodyPr/>
        <a:lstStyle/>
        <a:p>
          <a:endParaRPr lang="fr-FR"/>
        </a:p>
      </dgm:t>
    </dgm:pt>
    <dgm:pt modelId="{8B95AC49-CB16-4FA8-AB58-8AE4E3C59F5E}">
      <dgm:prSet phldrT="[Texte]" custT="1"/>
      <dgm:spPr/>
      <dgm:t>
        <a:bodyPr rIns="0"/>
        <a:lstStyle/>
        <a:p>
          <a:endParaRPr lang="fr-FR" sz="1400" dirty="0">
            <a:latin typeface="+mn-lt"/>
          </a:endParaRPr>
        </a:p>
      </dgm:t>
    </dgm:pt>
    <dgm:pt modelId="{42CB6083-742E-417F-9798-0B13684F4FBD}" type="sibTrans" cxnId="{5A0DEEFD-0C40-4912-888D-2F44940FA9F8}">
      <dgm:prSet/>
      <dgm:spPr/>
      <dgm:t>
        <a:bodyPr/>
        <a:lstStyle/>
        <a:p>
          <a:endParaRPr lang="fr-FR"/>
        </a:p>
      </dgm:t>
    </dgm:pt>
    <dgm:pt modelId="{61303D24-2ABC-45C4-A5DD-F5DE238F5EA2}" type="parTrans" cxnId="{5A0DEEFD-0C40-4912-888D-2F44940FA9F8}">
      <dgm:prSet/>
      <dgm:spPr/>
      <dgm:t>
        <a:bodyPr/>
        <a:lstStyle/>
        <a:p>
          <a:endParaRPr lang="fr-FR"/>
        </a:p>
      </dgm:t>
    </dgm:pt>
    <dgm:pt modelId="{3515A442-3C06-4F4F-9B14-91E8A431961F}">
      <dgm:prSet phldrT="[Texte]" custT="1"/>
      <dgm:spPr/>
      <dgm:t>
        <a:bodyPr lIns="0" rIns="0"/>
        <a:lstStyle/>
        <a:p>
          <a:pPr algn="l"/>
          <a:endParaRPr lang="fr-FR" sz="1400" dirty="0"/>
        </a:p>
      </dgm:t>
    </dgm:pt>
    <dgm:pt modelId="{1FFCE0FE-AAE7-40C9-85C2-9025AC5C9771}" type="sibTrans" cxnId="{A9259760-BBF3-4689-A910-C682C8FE2752}">
      <dgm:prSet/>
      <dgm:spPr/>
      <dgm:t>
        <a:bodyPr/>
        <a:lstStyle/>
        <a:p>
          <a:endParaRPr lang="fr-FR"/>
        </a:p>
      </dgm:t>
    </dgm:pt>
    <dgm:pt modelId="{A65249BE-F647-4E6B-AD3B-8C2F817E2873}" type="parTrans" cxnId="{A9259760-BBF3-4689-A910-C682C8FE2752}">
      <dgm:prSet/>
      <dgm:spPr/>
      <dgm:t>
        <a:bodyPr/>
        <a:lstStyle/>
        <a:p>
          <a:endParaRPr lang="fr-FR"/>
        </a:p>
      </dgm:t>
    </dgm:pt>
    <dgm:pt modelId="{848E81B6-14D5-4722-94EE-DD79867D5F9A}">
      <dgm:prSet phldrT="[Texte]" custT="1"/>
      <dgm:spPr/>
      <dgm:t>
        <a:bodyPr rIns="0"/>
        <a:lstStyle/>
        <a:p>
          <a:endParaRPr lang="fr-FR" sz="2400" b="1" dirty="0"/>
        </a:p>
      </dgm:t>
    </dgm:pt>
    <dgm:pt modelId="{904D1BA1-729E-4B16-93EF-8B078EF747AE}" type="parTrans" cxnId="{562A43B4-4EEC-4655-878D-0F9F747BEED5}">
      <dgm:prSet/>
      <dgm:spPr/>
      <dgm:t>
        <a:bodyPr/>
        <a:lstStyle/>
        <a:p>
          <a:endParaRPr lang="fr-FR"/>
        </a:p>
      </dgm:t>
    </dgm:pt>
    <dgm:pt modelId="{4DAA2D83-A151-4315-8594-CB32845AF8E5}" type="sibTrans" cxnId="{562A43B4-4EEC-4655-878D-0F9F747BEED5}">
      <dgm:prSet/>
      <dgm:spPr/>
      <dgm:t>
        <a:bodyPr/>
        <a:lstStyle/>
        <a:p>
          <a:endParaRPr lang="fr-FR"/>
        </a:p>
      </dgm:t>
    </dgm:pt>
    <dgm:pt modelId="{E8AE0122-90AD-4A47-BB47-080C156F978D}" type="pres">
      <dgm:prSet presAssocID="{6E87B35C-2008-4490-88FA-C899A4AA2554}" presName="Name0" presStyleCnt="0">
        <dgm:presLayoutVars>
          <dgm:dir/>
          <dgm:resizeHandles val="exact"/>
        </dgm:presLayoutVars>
      </dgm:prSet>
      <dgm:spPr/>
    </dgm:pt>
    <dgm:pt modelId="{86EC9F45-0E77-49CD-84D4-9333F01070EA}" type="pres">
      <dgm:prSet presAssocID="{C279D0D3-C8BC-4BE8-AFC1-8E690E56DD8B}" presName="parAndChTx" presStyleLbl="node1" presStyleIdx="0" presStyleCnt="3" custScaleX="57943" custScaleY="19152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D36A1B9-CE5D-4B4C-9813-2FE6BC1DBCC3}" type="pres">
      <dgm:prSet presAssocID="{7959DD0F-97CF-442A-A891-78148CA883F9}" presName="parAndChSpace" presStyleCnt="0"/>
      <dgm:spPr/>
    </dgm:pt>
    <dgm:pt modelId="{FCA39C77-8E6D-4A5F-A67F-A2507072CB78}" type="pres">
      <dgm:prSet presAssocID="{2591C7F1-CBA2-4CEB-82B3-BC6EDA4B0F02}" presName="parAndChTx" presStyleLbl="node1" presStyleIdx="1" presStyleCnt="3" custScaleX="82495" custScaleY="191528" custLinFactNeighborX="1259" custLinFactNeighborY="34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2E2332-5282-4EC4-9830-576271626A9F}" type="pres">
      <dgm:prSet presAssocID="{B589BBA2-FD32-4D8D-BDE6-76146D481F0E}" presName="parAndChSpace" presStyleCnt="0"/>
      <dgm:spPr/>
    </dgm:pt>
    <dgm:pt modelId="{8632E2A8-5F73-4252-B2C5-DDF71E40AB26}" type="pres">
      <dgm:prSet presAssocID="{15A59843-88F8-442A-810D-F99BC2EE4425}" presName="parAndChTx" presStyleLbl="node1" presStyleIdx="2" presStyleCnt="3" custScaleX="78252" custScaleY="190824" custLinFactNeighborX="-2335" custLinFactNeighborY="-34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30E3A3A-7EBA-4425-B876-BFAD15323356}" type="presOf" srcId="{2591C7F1-CBA2-4CEB-82B3-BC6EDA4B0F02}" destId="{FCA39C77-8E6D-4A5F-A67F-A2507072CB78}" srcOrd="0" destOrd="0" presId="urn:microsoft.com/office/officeart/2005/8/layout/hChevron3"/>
    <dgm:cxn modelId="{CEAB820C-872A-4CE6-96BD-9E7F2EC1AF37}" type="presOf" srcId="{3515A442-3C06-4F4F-9B14-91E8A431961F}" destId="{FCA39C77-8E6D-4A5F-A67F-A2507072CB78}" srcOrd="0" destOrd="1" presId="urn:microsoft.com/office/officeart/2005/8/layout/hChevron3"/>
    <dgm:cxn modelId="{40985AE4-E22C-41B3-B028-C604641DAE11}" type="presOf" srcId="{8B95AC49-CB16-4FA8-AB58-8AE4E3C59F5E}" destId="{86EC9F45-0E77-49CD-84D4-9333F01070EA}" srcOrd="0" destOrd="1" presId="urn:microsoft.com/office/officeart/2005/8/layout/hChevron3"/>
    <dgm:cxn modelId="{A97092BA-6FCB-43C5-94FD-50B3B76A4EF2}" srcId="{6E87B35C-2008-4490-88FA-C899A4AA2554}" destId="{C279D0D3-C8BC-4BE8-AFC1-8E690E56DD8B}" srcOrd="0" destOrd="0" parTransId="{A20973BE-6B6D-42FE-9147-22B7CAA00EFE}" sibTransId="{7959DD0F-97CF-442A-A891-78148CA883F9}"/>
    <dgm:cxn modelId="{A709DA64-F298-4462-AB24-E18371228817}" srcId="{6E87B35C-2008-4490-88FA-C899A4AA2554}" destId="{15A59843-88F8-442A-810D-F99BC2EE4425}" srcOrd="2" destOrd="0" parTransId="{06646076-4DC8-4388-8659-84DB5B73E269}" sibTransId="{AA31F8AD-133E-4C75-B82F-AFFCAA4D57F3}"/>
    <dgm:cxn modelId="{F54F6008-0CA6-48E9-9C6C-E7825FF401EB}" type="presOf" srcId="{848E81B6-14D5-4722-94EE-DD79867D5F9A}" destId="{8632E2A8-5F73-4252-B2C5-DDF71E40AB26}" srcOrd="0" destOrd="1" presId="urn:microsoft.com/office/officeart/2005/8/layout/hChevron3"/>
    <dgm:cxn modelId="{C4E83A8B-3203-4824-9E6B-6F88AB529B9E}" srcId="{6E87B35C-2008-4490-88FA-C899A4AA2554}" destId="{2591C7F1-CBA2-4CEB-82B3-BC6EDA4B0F02}" srcOrd="1" destOrd="0" parTransId="{5E0628BF-3875-4423-BE2E-DD45C8871CF8}" sibTransId="{B589BBA2-FD32-4D8D-BDE6-76146D481F0E}"/>
    <dgm:cxn modelId="{24C50EF0-1648-4AA9-B856-F420A28EFB4C}" type="presOf" srcId="{6E87B35C-2008-4490-88FA-C899A4AA2554}" destId="{E8AE0122-90AD-4A47-BB47-080C156F978D}" srcOrd="0" destOrd="0" presId="urn:microsoft.com/office/officeart/2005/8/layout/hChevron3"/>
    <dgm:cxn modelId="{5366B372-1D55-4C55-BC97-75231525A6C9}" type="presOf" srcId="{15A59843-88F8-442A-810D-F99BC2EE4425}" destId="{8632E2A8-5F73-4252-B2C5-DDF71E40AB26}" srcOrd="0" destOrd="0" presId="urn:microsoft.com/office/officeart/2005/8/layout/hChevron3"/>
    <dgm:cxn modelId="{A9259760-BBF3-4689-A910-C682C8FE2752}" srcId="{2591C7F1-CBA2-4CEB-82B3-BC6EDA4B0F02}" destId="{3515A442-3C06-4F4F-9B14-91E8A431961F}" srcOrd="0" destOrd="0" parTransId="{A65249BE-F647-4E6B-AD3B-8C2F817E2873}" sibTransId="{1FFCE0FE-AAE7-40C9-85C2-9025AC5C9771}"/>
    <dgm:cxn modelId="{14592C3F-F1B3-44D9-A451-25FF26C5A864}" type="presOf" srcId="{C279D0D3-C8BC-4BE8-AFC1-8E690E56DD8B}" destId="{86EC9F45-0E77-49CD-84D4-9333F01070EA}" srcOrd="0" destOrd="0" presId="urn:microsoft.com/office/officeart/2005/8/layout/hChevron3"/>
    <dgm:cxn modelId="{5A0DEEFD-0C40-4912-888D-2F44940FA9F8}" srcId="{C279D0D3-C8BC-4BE8-AFC1-8E690E56DD8B}" destId="{8B95AC49-CB16-4FA8-AB58-8AE4E3C59F5E}" srcOrd="0" destOrd="0" parTransId="{61303D24-2ABC-45C4-A5DD-F5DE238F5EA2}" sibTransId="{42CB6083-742E-417F-9798-0B13684F4FBD}"/>
    <dgm:cxn modelId="{562A43B4-4EEC-4655-878D-0F9F747BEED5}" srcId="{15A59843-88F8-442A-810D-F99BC2EE4425}" destId="{848E81B6-14D5-4722-94EE-DD79867D5F9A}" srcOrd="0" destOrd="0" parTransId="{904D1BA1-729E-4B16-93EF-8B078EF747AE}" sibTransId="{4DAA2D83-A151-4315-8594-CB32845AF8E5}"/>
    <dgm:cxn modelId="{882500A7-A123-48D1-9AD7-0762DFC95AA9}" type="presParOf" srcId="{E8AE0122-90AD-4A47-BB47-080C156F978D}" destId="{86EC9F45-0E77-49CD-84D4-9333F01070EA}" srcOrd="0" destOrd="0" presId="urn:microsoft.com/office/officeart/2005/8/layout/hChevron3"/>
    <dgm:cxn modelId="{167AD20C-484F-43B2-85C1-CD6F5718217E}" type="presParOf" srcId="{E8AE0122-90AD-4A47-BB47-080C156F978D}" destId="{ED36A1B9-CE5D-4B4C-9813-2FE6BC1DBCC3}" srcOrd="1" destOrd="0" presId="urn:microsoft.com/office/officeart/2005/8/layout/hChevron3"/>
    <dgm:cxn modelId="{220144B7-8060-4C98-9E8B-4788C4A8EC80}" type="presParOf" srcId="{E8AE0122-90AD-4A47-BB47-080C156F978D}" destId="{FCA39C77-8E6D-4A5F-A67F-A2507072CB78}" srcOrd="2" destOrd="0" presId="urn:microsoft.com/office/officeart/2005/8/layout/hChevron3"/>
    <dgm:cxn modelId="{04965702-233E-43EA-ADE2-32328FA302C2}" type="presParOf" srcId="{E8AE0122-90AD-4A47-BB47-080C156F978D}" destId="{EC2E2332-5282-4EC4-9830-576271626A9F}" srcOrd="3" destOrd="0" presId="urn:microsoft.com/office/officeart/2005/8/layout/hChevron3"/>
    <dgm:cxn modelId="{17116820-D720-4143-91B6-EADA328DC7F1}" type="presParOf" srcId="{E8AE0122-90AD-4A47-BB47-080C156F978D}" destId="{8632E2A8-5F73-4252-B2C5-DDF71E40AB26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E87B35C-2008-4490-88FA-C899A4AA2554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C279D0D3-C8BC-4BE8-AFC1-8E690E56DD8B}">
      <dgm:prSet phldrT="[Texte]"/>
      <dgm:spPr/>
      <dgm:t>
        <a:bodyPr rIns="0"/>
        <a:lstStyle/>
        <a:p>
          <a:r>
            <a:rPr lang="fr-FR" sz="2300" b="1" dirty="0"/>
            <a:t>MISSION 1</a:t>
          </a:r>
        </a:p>
      </dgm:t>
    </dgm:pt>
    <dgm:pt modelId="{A20973BE-6B6D-42FE-9147-22B7CAA00EFE}" type="parTrans" cxnId="{A97092BA-6FCB-43C5-94FD-50B3B76A4EF2}">
      <dgm:prSet/>
      <dgm:spPr/>
      <dgm:t>
        <a:bodyPr/>
        <a:lstStyle/>
        <a:p>
          <a:endParaRPr lang="fr-FR"/>
        </a:p>
      </dgm:t>
    </dgm:pt>
    <dgm:pt modelId="{7959DD0F-97CF-442A-A891-78148CA883F9}" type="sibTrans" cxnId="{A97092BA-6FCB-43C5-94FD-50B3B76A4EF2}">
      <dgm:prSet/>
      <dgm:spPr/>
      <dgm:t>
        <a:bodyPr/>
        <a:lstStyle/>
        <a:p>
          <a:endParaRPr lang="fr-FR"/>
        </a:p>
      </dgm:t>
    </dgm:pt>
    <dgm:pt modelId="{2591C7F1-CBA2-4CEB-82B3-BC6EDA4B0F02}">
      <dgm:prSet phldrT="[Texte]"/>
      <dgm:spPr/>
      <dgm:t>
        <a:bodyPr lIns="0" rIns="0"/>
        <a:lstStyle/>
        <a:p>
          <a:pPr algn="l"/>
          <a:r>
            <a:rPr lang="fr-FR" sz="2400" b="1" dirty="0"/>
            <a:t>MISSION 2</a:t>
          </a:r>
        </a:p>
      </dgm:t>
    </dgm:pt>
    <dgm:pt modelId="{5E0628BF-3875-4423-BE2E-DD45C8871CF8}" type="parTrans" cxnId="{C4E83A8B-3203-4824-9E6B-6F88AB529B9E}">
      <dgm:prSet/>
      <dgm:spPr/>
      <dgm:t>
        <a:bodyPr/>
        <a:lstStyle/>
        <a:p>
          <a:endParaRPr lang="fr-FR"/>
        </a:p>
      </dgm:t>
    </dgm:pt>
    <dgm:pt modelId="{B589BBA2-FD32-4D8D-BDE6-76146D481F0E}" type="sibTrans" cxnId="{C4E83A8B-3203-4824-9E6B-6F88AB529B9E}">
      <dgm:prSet/>
      <dgm:spPr/>
      <dgm:t>
        <a:bodyPr/>
        <a:lstStyle/>
        <a:p>
          <a:endParaRPr lang="fr-FR"/>
        </a:p>
      </dgm:t>
    </dgm:pt>
    <dgm:pt modelId="{15A59843-88F8-442A-810D-F99BC2EE4425}">
      <dgm:prSet phldrT="[Texte]" custT="1"/>
      <dgm:spPr/>
      <dgm:t>
        <a:bodyPr rIns="0"/>
        <a:lstStyle/>
        <a:p>
          <a:r>
            <a:rPr lang="fr-FR" sz="2400" b="1" dirty="0"/>
            <a:t>MISSION 3</a:t>
          </a:r>
        </a:p>
      </dgm:t>
    </dgm:pt>
    <dgm:pt modelId="{AA31F8AD-133E-4C75-B82F-AFFCAA4D57F3}" type="sibTrans" cxnId="{A709DA64-F298-4462-AB24-E18371228817}">
      <dgm:prSet/>
      <dgm:spPr/>
      <dgm:t>
        <a:bodyPr/>
        <a:lstStyle/>
        <a:p>
          <a:endParaRPr lang="fr-FR"/>
        </a:p>
      </dgm:t>
    </dgm:pt>
    <dgm:pt modelId="{06646076-4DC8-4388-8659-84DB5B73E269}" type="parTrans" cxnId="{A709DA64-F298-4462-AB24-E18371228817}">
      <dgm:prSet/>
      <dgm:spPr/>
      <dgm:t>
        <a:bodyPr/>
        <a:lstStyle/>
        <a:p>
          <a:endParaRPr lang="fr-FR"/>
        </a:p>
      </dgm:t>
    </dgm:pt>
    <dgm:pt modelId="{8B95AC49-CB16-4FA8-AB58-8AE4E3C59F5E}">
      <dgm:prSet phldrT="[Texte]" custT="1"/>
      <dgm:spPr/>
      <dgm:t>
        <a:bodyPr rIns="0"/>
        <a:lstStyle/>
        <a:p>
          <a:endParaRPr lang="fr-FR" sz="1400" dirty="0">
            <a:latin typeface="+mn-lt"/>
          </a:endParaRPr>
        </a:p>
      </dgm:t>
    </dgm:pt>
    <dgm:pt modelId="{42CB6083-742E-417F-9798-0B13684F4FBD}" type="sibTrans" cxnId="{5A0DEEFD-0C40-4912-888D-2F44940FA9F8}">
      <dgm:prSet/>
      <dgm:spPr/>
      <dgm:t>
        <a:bodyPr/>
        <a:lstStyle/>
        <a:p>
          <a:endParaRPr lang="fr-FR"/>
        </a:p>
      </dgm:t>
    </dgm:pt>
    <dgm:pt modelId="{61303D24-2ABC-45C4-A5DD-F5DE238F5EA2}" type="parTrans" cxnId="{5A0DEEFD-0C40-4912-888D-2F44940FA9F8}">
      <dgm:prSet/>
      <dgm:spPr/>
      <dgm:t>
        <a:bodyPr/>
        <a:lstStyle/>
        <a:p>
          <a:endParaRPr lang="fr-FR"/>
        </a:p>
      </dgm:t>
    </dgm:pt>
    <dgm:pt modelId="{3515A442-3C06-4F4F-9B14-91E8A431961F}">
      <dgm:prSet phldrT="[Texte]" custT="1"/>
      <dgm:spPr/>
      <dgm:t>
        <a:bodyPr lIns="0" rIns="0"/>
        <a:lstStyle/>
        <a:p>
          <a:pPr algn="l"/>
          <a:endParaRPr lang="fr-FR" sz="1400" dirty="0"/>
        </a:p>
      </dgm:t>
    </dgm:pt>
    <dgm:pt modelId="{1FFCE0FE-AAE7-40C9-85C2-9025AC5C9771}" type="sibTrans" cxnId="{A9259760-BBF3-4689-A910-C682C8FE2752}">
      <dgm:prSet/>
      <dgm:spPr/>
      <dgm:t>
        <a:bodyPr/>
        <a:lstStyle/>
        <a:p>
          <a:endParaRPr lang="fr-FR"/>
        </a:p>
      </dgm:t>
    </dgm:pt>
    <dgm:pt modelId="{A65249BE-F647-4E6B-AD3B-8C2F817E2873}" type="parTrans" cxnId="{A9259760-BBF3-4689-A910-C682C8FE2752}">
      <dgm:prSet/>
      <dgm:spPr/>
      <dgm:t>
        <a:bodyPr/>
        <a:lstStyle/>
        <a:p>
          <a:endParaRPr lang="fr-FR"/>
        </a:p>
      </dgm:t>
    </dgm:pt>
    <dgm:pt modelId="{848E81B6-14D5-4722-94EE-DD79867D5F9A}">
      <dgm:prSet phldrT="[Texte]" custT="1"/>
      <dgm:spPr/>
      <dgm:t>
        <a:bodyPr rIns="0"/>
        <a:lstStyle/>
        <a:p>
          <a:endParaRPr lang="fr-FR" sz="2400" b="1" dirty="0"/>
        </a:p>
      </dgm:t>
    </dgm:pt>
    <dgm:pt modelId="{904D1BA1-729E-4B16-93EF-8B078EF747AE}" type="parTrans" cxnId="{562A43B4-4EEC-4655-878D-0F9F747BEED5}">
      <dgm:prSet/>
      <dgm:spPr/>
      <dgm:t>
        <a:bodyPr/>
        <a:lstStyle/>
        <a:p>
          <a:endParaRPr lang="fr-FR"/>
        </a:p>
      </dgm:t>
    </dgm:pt>
    <dgm:pt modelId="{4DAA2D83-A151-4315-8594-CB32845AF8E5}" type="sibTrans" cxnId="{562A43B4-4EEC-4655-878D-0F9F747BEED5}">
      <dgm:prSet/>
      <dgm:spPr/>
      <dgm:t>
        <a:bodyPr/>
        <a:lstStyle/>
        <a:p>
          <a:endParaRPr lang="fr-FR"/>
        </a:p>
      </dgm:t>
    </dgm:pt>
    <dgm:pt modelId="{E8AE0122-90AD-4A47-BB47-080C156F978D}" type="pres">
      <dgm:prSet presAssocID="{6E87B35C-2008-4490-88FA-C899A4AA2554}" presName="Name0" presStyleCnt="0">
        <dgm:presLayoutVars>
          <dgm:dir/>
          <dgm:resizeHandles val="exact"/>
        </dgm:presLayoutVars>
      </dgm:prSet>
      <dgm:spPr/>
    </dgm:pt>
    <dgm:pt modelId="{86EC9F45-0E77-49CD-84D4-9333F01070EA}" type="pres">
      <dgm:prSet presAssocID="{C279D0D3-C8BC-4BE8-AFC1-8E690E56DD8B}" presName="parAndChTx" presStyleLbl="node1" presStyleIdx="0" presStyleCnt="3" custScaleX="57943" custScaleY="19152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D36A1B9-CE5D-4B4C-9813-2FE6BC1DBCC3}" type="pres">
      <dgm:prSet presAssocID="{7959DD0F-97CF-442A-A891-78148CA883F9}" presName="parAndChSpace" presStyleCnt="0"/>
      <dgm:spPr/>
    </dgm:pt>
    <dgm:pt modelId="{FCA39C77-8E6D-4A5F-A67F-A2507072CB78}" type="pres">
      <dgm:prSet presAssocID="{2591C7F1-CBA2-4CEB-82B3-BC6EDA4B0F02}" presName="parAndChTx" presStyleLbl="node1" presStyleIdx="1" presStyleCnt="3" custScaleX="82495" custScaleY="191528" custLinFactNeighborX="1259" custLinFactNeighborY="34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2E2332-5282-4EC4-9830-576271626A9F}" type="pres">
      <dgm:prSet presAssocID="{B589BBA2-FD32-4D8D-BDE6-76146D481F0E}" presName="parAndChSpace" presStyleCnt="0"/>
      <dgm:spPr/>
    </dgm:pt>
    <dgm:pt modelId="{8632E2A8-5F73-4252-B2C5-DDF71E40AB26}" type="pres">
      <dgm:prSet presAssocID="{15A59843-88F8-442A-810D-F99BC2EE4425}" presName="parAndChTx" presStyleLbl="node1" presStyleIdx="2" presStyleCnt="3" custScaleX="78252" custScaleY="190824" custLinFactNeighborX="-301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3EC5661-83E7-4436-B050-EA6C043A1CBF}" type="presOf" srcId="{3515A442-3C06-4F4F-9B14-91E8A431961F}" destId="{FCA39C77-8E6D-4A5F-A67F-A2507072CB78}" srcOrd="0" destOrd="1" presId="urn:microsoft.com/office/officeart/2005/8/layout/hChevron3"/>
    <dgm:cxn modelId="{285E4284-A08D-4C27-8FE4-BB02A3AE074A}" type="presOf" srcId="{C279D0D3-C8BC-4BE8-AFC1-8E690E56DD8B}" destId="{86EC9F45-0E77-49CD-84D4-9333F01070EA}" srcOrd="0" destOrd="0" presId="urn:microsoft.com/office/officeart/2005/8/layout/hChevron3"/>
    <dgm:cxn modelId="{F4065DEA-6414-41E5-9514-5B4049EF76F4}" type="presOf" srcId="{15A59843-88F8-442A-810D-F99BC2EE4425}" destId="{8632E2A8-5F73-4252-B2C5-DDF71E40AB26}" srcOrd="0" destOrd="0" presId="urn:microsoft.com/office/officeart/2005/8/layout/hChevron3"/>
    <dgm:cxn modelId="{F7F02B86-8831-40DC-9DAF-032080A61F89}" type="presOf" srcId="{2591C7F1-CBA2-4CEB-82B3-BC6EDA4B0F02}" destId="{FCA39C77-8E6D-4A5F-A67F-A2507072CB78}" srcOrd="0" destOrd="0" presId="urn:microsoft.com/office/officeart/2005/8/layout/hChevron3"/>
    <dgm:cxn modelId="{A97092BA-6FCB-43C5-94FD-50B3B76A4EF2}" srcId="{6E87B35C-2008-4490-88FA-C899A4AA2554}" destId="{C279D0D3-C8BC-4BE8-AFC1-8E690E56DD8B}" srcOrd="0" destOrd="0" parTransId="{A20973BE-6B6D-42FE-9147-22B7CAA00EFE}" sibTransId="{7959DD0F-97CF-442A-A891-78148CA883F9}"/>
    <dgm:cxn modelId="{A709DA64-F298-4462-AB24-E18371228817}" srcId="{6E87B35C-2008-4490-88FA-C899A4AA2554}" destId="{15A59843-88F8-442A-810D-F99BC2EE4425}" srcOrd="2" destOrd="0" parTransId="{06646076-4DC8-4388-8659-84DB5B73E269}" sibTransId="{AA31F8AD-133E-4C75-B82F-AFFCAA4D57F3}"/>
    <dgm:cxn modelId="{C0FE4E95-D358-4FB1-B623-02C43DD1A829}" type="presOf" srcId="{6E87B35C-2008-4490-88FA-C899A4AA2554}" destId="{E8AE0122-90AD-4A47-BB47-080C156F978D}" srcOrd="0" destOrd="0" presId="urn:microsoft.com/office/officeart/2005/8/layout/hChevron3"/>
    <dgm:cxn modelId="{C4E83A8B-3203-4824-9E6B-6F88AB529B9E}" srcId="{6E87B35C-2008-4490-88FA-C899A4AA2554}" destId="{2591C7F1-CBA2-4CEB-82B3-BC6EDA4B0F02}" srcOrd="1" destOrd="0" parTransId="{5E0628BF-3875-4423-BE2E-DD45C8871CF8}" sibTransId="{B589BBA2-FD32-4D8D-BDE6-76146D481F0E}"/>
    <dgm:cxn modelId="{71BF3886-8846-488A-A8E7-8C0CDA91F47F}" type="presOf" srcId="{8B95AC49-CB16-4FA8-AB58-8AE4E3C59F5E}" destId="{86EC9F45-0E77-49CD-84D4-9333F01070EA}" srcOrd="0" destOrd="1" presId="urn:microsoft.com/office/officeart/2005/8/layout/hChevron3"/>
    <dgm:cxn modelId="{A9259760-BBF3-4689-A910-C682C8FE2752}" srcId="{2591C7F1-CBA2-4CEB-82B3-BC6EDA4B0F02}" destId="{3515A442-3C06-4F4F-9B14-91E8A431961F}" srcOrd="0" destOrd="0" parTransId="{A65249BE-F647-4E6B-AD3B-8C2F817E2873}" sibTransId="{1FFCE0FE-AAE7-40C9-85C2-9025AC5C9771}"/>
    <dgm:cxn modelId="{5A0DEEFD-0C40-4912-888D-2F44940FA9F8}" srcId="{C279D0D3-C8BC-4BE8-AFC1-8E690E56DD8B}" destId="{8B95AC49-CB16-4FA8-AB58-8AE4E3C59F5E}" srcOrd="0" destOrd="0" parTransId="{61303D24-2ABC-45C4-A5DD-F5DE238F5EA2}" sibTransId="{42CB6083-742E-417F-9798-0B13684F4FBD}"/>
    <dgm:cxn modelId="{3F2EDF28-A833-43BE-8B4D-D4BF1AE71CB3}" type="presOf" srcId="{848E81B6-14D5-4722-94EE-DD79867D5F9A}" destId="{8632E2A8-5F73-4252-B2C5-DDF71E40AB26}" srcOrd="0" destOrd="1" presId="urn:microsoft.com/office/officeart/2005/8/layout/hChevron3"/>
    <dgm:cxn modelId="{562A43B4-4EEC-4655-878D-0F9F747BEED5}" srcId="{15A59843-88F8-442A-810D-F99BC2EE4425}" destId="{848E81B6-14D5-4722-94EE-DD79867D5F9A}" srcOrd="0" destOrd="0" parTransId="{904D1BA1-729E-4B16-93EF-8B078EF747AE}" sibTransId="{4DAA2D83-A151-4315-8594-CB32845AF8E5}"/>
    <dgm:cxn modelId="{1ADF5A18-907D-4C40-AFFB-F0B65BFC3040}" type="presParOf" srcId="{E8AE0122-90AD-4A47-BB47-080C156F978D}" destId="{86EC9F45-0E77-49CD-84D4-9333F01070EA}" srcOrd="0" destOrd="0" presId="urn:microsoft.com/office/officeart/2005/8/layout/hChevron3"/>
    <dgm:cxn modelId="{2AD98845-4373-4C10-8C2E-F95EE385EF08}" type="presParOf" srcId="{E8AE0122-90AD-4A47-BB47-080C156F978D}" destId="{ED36A1B9-CE5D-4B4C-9813-2FE6BC1DBCC3}" srcOrd="1" destOrd="0" presId="urn:microsoft.com/office/officeart/2005/8/layout/hChevron3"/>
    <dgm:cxn modelId="{466CBA0E-B2C8-4FD5-A5A8-D420B5809085}" type="presParOf" srcId="{E8AE0122-90AD-4A47-BB47-080C156F978D}" destId="{FCA39C77-8E6D-4A5F-A67F-A2507072CB78}" srcOrd="2" destOrd="0" presId="urn:microsoft.com/office/officeart/2005/8/layout/hChevron3"/>
    <dgm:cxn modelId="{6428A67B-21D8-42C4-BDC2-683E5AC64A02}" type="presParOf" srcId="{E8AE0122-90AD-4A47-BB47-080C156F978D}" destId="{EC2E2332-5282-4EC4-9830-576271626A9F}" srcOrd="3" destOrd="0" presId="urn:microsoft.com/office/officeart/2005/8/layout/hChevron3"/>
    <dgm:cxn modelId="{68D53543-475A-411A-9331-0F470FCA2BE1}" type="presParOf" srcId="{E8AE0122-90AD-4A47-BB47-080C156F978D}" destId="{8632E2A8-5F73-4252-B2C5-DDF71E40AB26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EC9F45-0E77-49CD-84D4-9333F01070EA}">
      <dsp:nvSpPr>
        <dsp:cNvPr id="0" name=""/>
        <dsp:cNvSpPr/>
      </dsp:nvSpPr>
      <dsp:spPr>
        <a:xfrm>
          <a:off x="426" y="0"/>
          <a:ext cx="2661590" cy="3960440"/>
        </a:xfrm>
        <a:prstGeom prst="homePlate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047" tIns="35560" rIns="0" bIns="3556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b="1" kern="1200"/>
            <a:t>MISSION 1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>
              <a:latin typeface="+mn-lt"/>
            </a:rPr>
            <a:t>IDENTIFICATION DES PROBLEMATIQUES DU RISQUE CLIENT</a:t>
          </a:r>
        </a:p>
      </dsp:txBody>
      <dsp:txXfrm>
        <a:off x="426" y="0"/>
        <a:ext cx="2661590" cy="3960440"/>
      </dsp:txXfrm>
    </dsp:sp>
    <dsp:sp modelId="{FCA39C77-8E6D-4A5F-A67F-A2507072CB78}">
      <dsp:nvSpPr>
        <dsp:cNvPr id="0" name=""/>
        <dsp:cNvSpPr/>
      </dsp:nvSpPr>
      <dsp:spPr>
        <a:xfrm>
          <a:off x="1791031" y="0"/>
          <a:ext cx="3789377" cy="3960440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5560" rIns="0" bIns="355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/>
            <a:t>MISSION 2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/>
            <a:t>PROPOSITIONS ET MISE EN PLACE DE SOLUTIONS ET MODIFICATIONS DE PROCEDURES</a:t>
          </a:r>
        </a:p>
      </dsp:txBody>
      <dsp:txXfrm>
        <a:off x="1791031" y="0"/>
        <a:ext cx="3789377" cy="3960440"/>
      </dsp:txXfrm>
    </dsp:sp>
    <dsp:sp modelId="{8632E2A8-5F73-4252-B2C5-DDF71E40AB26}">
      <dsp:nvSpPr>
        <dsp:cNvPr id="0" name=""/>
        <dsp:cNvSpPr/>
      </dsp:nvSpPr>
      <dsp:spPr>
        <a:xfrm>
          <a:off x="4608515" y="0"/>
          <a:ext cx="3594477" cy="3960440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047" tIns="60960" rIns="0" bIns="609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/>
            <a:t>MISSION 3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/>
            <a:t>TESTS ET MISE EN OEUVRE DE LA SOLUTION</a:t>
          </a:r>
        </a:p>
      </dsp:txBody>
      <dsp:txXfrm>
        <a:off x="4608515" y="0"/>
        <a:ext cx="3594477" cy="39604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4A174D-AE49-4FC8-9B40-555FDC1F3D8A}">
      <dsp:nvSpPr>
        <dsp:cNvPr id="0" name=""/>
        <dsp:cNvSpPr/>
      </dsp:nvSpPr>
      <dsp:spPr>
        <a:xfrm>
          <a:off x="1219005" y="244014"/>
          <a:ext cx="3599499" cy="1250058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1FCAAA-3A4A-4333-92A7-91F0A041D94F}">
      <dsp:nvSpPr>
        <dsp:cNvPr id="0" name=""/>
        <dsp:cNvSpPr/>
      </dsp:nvSpPr>
      <dsp:spPr>
        <a:xfrm>
          <a:off x="2664295" y="3024336"/>
          <a:ext cx="697577" cy="446449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630C08-7F1F-4B20-8C58-E3935077B9EF}">
      <dsp:nvSpPr>
        <dsp:cNvPr id="0" name=""/>
        <dsp:cNvSpPr/>
      </dsp:nvSpPr>
      <dsp:spPr>
        <a:xfrm>
          <a:off x="1435215" y="3517937"/>
          <a:ext cx="3173285" cy="586517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chemeClr val="accent2">
                  <a:lumMod val="50000"/>
                </a:schemeClr>
              </a:solidFill>
            </a:rPr>
            <a:t>Scénarios</a:t>
          </a:r>
          <a:endParaRPr lang="fr-FR" sz="14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435215" y="3517937"/>
        <a:ext cx="3173285" cy="586517"/>
      </dsp:txXfrm>
    </dsp:sp>
    <dsp:sp modelId="{73C36920-34C4-4F78-B844-171ED141E863}">
      <dsp:nvSpPr>
        <dsp:cNvPr id="0" name=""/>
        <dsp:cNvSpPr/>
      </dsp:nvSpPr>
      <dsp:spPr>
        <a:xfrm>
          <a:off x="2376262" y="1440154"/>
          <a:ext cx="1441662" cy="1255639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Savoirs</a:t>
          </a:r>
          <a:endParaRPr lang="fr-FR" sz="1400" b="1" kern="1200" dirty="0"/>
        </a:p>
      </dsp:txBody>
      <dsp:txXfrm>
        <a:off x="2376262" y="1440154"/>
        <a:ext cx="1441662" cy="1255639"/>
      </dsp:txXfrm>
    </dsp:sp>
    <dsp:sp modelId="{2E91F6B2-F36D-43AF-A731-177C86A3B006}">
      <dsp:nvSpPr>
        <dsp:cNvPr id="0" name=""/>
        <dsp:cNvSpPr/>
      </dsp:nvSpPr>
      <dsp:spPr>
        <a:xfrm>
          <a:off x="1679839" y="362875"/>
          <a:ext cx="1441662" cy="1255639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Compétences</a:t>
          </a:r>
          <a:endParaRPr lang="fr-FR" sz="1400" b="1" kern="1200" dirty="0"/>
        </a:p>
      </dsp:txBody>
      <dsp:txXfrm>
        <a:off x="1679839" y="362875"/>
        <a:ext cx="1441662" cy="1255639"/>
      </dsp:txXfrm>
    </dsp:sp>
    <dsp:sp modelId="{60DB85FF-8958-4134-ACE3-B7F59CB7F85A}">
      <dsp:nvSpPr>
        <dsp:cNvPr id="0" name=""/>
        <dsp:cNvSpPr/>
      </dsp:nvSpPr>
      <dsp:spPr>
        <a:xfrm>
          <a:off x="2963382" y="59289"/>
          <a:ext cx="1441662" cy="1255639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Résultats attendus</a:t>
          </a:r>
          <a:endParaRPr lang="fr-FR" sz="1400" b="1" kern="1200" dirty="0"/>
        </a:p>
      </dsp:txBody>
      <dsp:txXfrm>
        <a:off x="2963382" y="59289"/>
        <a:ext cx="1441662" cy="1255639"/>
      </dsp:txXfrm>
    </dsp:sp>
    <dsp:sp modelId="{3CEBF075-EB12-4945-B8C9-7F6AE2C7CB57}">
      <dsp:nvSpPr>
        <dsp:cNvPr id="0" name=""/>
        <dsp:cNvSpPr/>
      </dsp:nvSpPr>
      <dsp:spPr>
        <a:xfrm>
          <a:off x="1008108" y="11"/>
          <a:ext cx="3906434" cy="3125147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EC9F45-0E77-49CD-84D4-9333F01070EA}">
      <dsp:nvSpPr>
        <dsp:cNvPr id="0" name=""/>
        <dsp:cNvSpPr/>
      </dsp:nvSpPr>
      <dsp:spPr>
        <a:xfrm>
          <a:off x="474" y="0"/>
          <a:ext cx="2964775" cy="5445596"/>
        </a:xfrm>
        <a:prstGeom prst="homePlate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506" tIns="27940" rIns="0" bIns="2794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b="1" kern="1200"/>
            <a:t>MISSION 1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>
              <a:latin typeface="+mn-lt"/>
            </a:rPr>
            <a:t>IDENTIFICATION DES </a:t>
          </a:r>
          <a:r>
            <a:rPr lang="fr-FR" sz="1100" kern="1200" dirty="0" smtClean="0">
              <a:latin typeface="+mn-lt"/>
            </a:rPr>
            <a:t>PROBLÉMATIQUES </a:t>
          </a:r>
          <a:r>
            <a:rPr lang="fr-FR" sz="1100" kern="1200" dirty="0">
              <a:latin typeface="+mn-lt"/>
            </a:rPr>
            <a:t>DU RISQUE CLIENT</a:t>
          </a:r>
        </a:p>
      </dsp:txBody>
      <dsp:txXfrm>
        <a:off x="474" y="0"/>
        <a:ext cx="2964775" cy="5445596"/>
      </dsp:txXfrm>
    </dsp:sp>
    <dsp:sp modelId="{FCA39C77-8E6D-4A5F-A67F-A2507072CB78}">
      <dsp:nvSpPr>
        <dsp:cNvPr id="0" name=""/>
        <dsp:cNvSpPr/>
      </dsp:nvSpPr>
      <dsp:spPr>
        <a:xfrm>
          <a:off x="1954792" y="0"/>
          <a:ext cx="4221030" cy="5445596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7940" rIns="0" bIns="279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/>
            <a:t>MISSION 2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/>
            <a:t>PROPOSITIONS ET MISE EN PLACE DE SOLUTIONS ET MODIFICATIONS DE </a:t>
          </a:r>
          <a:r>
            <a:rPr lang="fr-FR" sz="1100" kern="1200" dirty="0" smtClean="0"/>
            <a:t>PROCÉDURES</a:t>
          </a:r>
          <a:endParaRPr lang="fr-FR" sz="1100" kern="1200" dirty="0"/>
        </a:p>
      </dsp:txBody>
      <dsp:txXfrm>
        <a:off x="1954792" y="0"/>
        <a:ext cx="4221030" cy="5445596"/>
      </dsp:txXfrm>
    </dsp:sp>
    <dsp:sp modelId="{8632E2A8-5F73-4252-B2C5-DDF71E40AB26}">
      <dsp:nvSpPr>
        <dsp:cNvPr id="0" name=""/>
        <dsp:cNvSpPr/>
      </dsp:nvSpPr>
      <dsp:spPr>
        <a:xfrm>
          <a:off x="5115701" y="0"/>
          <a:ext cx="4003928" cy="5445596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506" tIns="60960" rIns="0" bIns="609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/>
            <a:t>MISSION 3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/>
            <a:t>TESTS ET MISE EN </a:t>
          </a:r>
          <a:r>
            <a:rPr lang="fr-FR" sz="1100" kern="1200" dirty="0" smtClean="0"/>
            <a:t>ŒUVRE </a:t>
          </a:r>
          <a:r>
            <a:rPr lang="fr-FR" sz="1100" kern="1200" dirty="0"/>
            <a:t>DE LA SOLUTION</a:t>
          </a:r>
        </a:p>
      </dsp:txBody>
      <dsp:txXfrm>
        <a:off x="5115701" y="0"/>
        <a:ext cx="4003928" cy="544559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EC9F45-0E77-49CD-84D4-9333F01070EA}">
      <dsp:nvSpPr>
        <dsp:cNvPr id="0" name=""/>
        <dsp:cNvSpPr/>
      </dsp:nvSpPr>
      <dsp:spPr>
        <a:xfrm>
          <a:off x="435" y="0"/>
          <a:ext cx="2719794" cy="3456384"/>
        </a:xfrm>
        <a:prstGeom prst="homePlate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591" tIns="35560" rIns="0" bIns="3556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b="1" kern="1200" dirty="0"/>
            <a:t>MISSION 1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400" kern="1200" dirty="0">
            <a:latin typeface="+mn-lt"/>
          </a:endParaRPr>
        </a:p>
      </dsp:txBody>
      <dsp:txXfrm>
        <a:off x="435" y="0"/>
        <a:ext cx="2719794" cy="3456384"/>
      </dsp:txXfrm>
    </dsp:sp>
    <dsp:sp modelId="{FCA39C77-8E6D-4A5F-A67F-A2507072CB78}">
      <dsp:nvSpPr>
        <dsp:cNvPr id="0" name=""/>
        <dsp:cNvSpPr/>
      </dsp:nvSpPr>
      <dsp:spPr>
        <a:xfrm>
          <a:off x="1793266" y="0"/>
          <a:ext cx="3872243" cy="3456384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5560" rIns="0" bIns="355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/>
            <a:t>MISSION 2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400" kern="1200" dirty="0"/>
        </a:p>
      </dsp:txBody>
      <dsp:txXfrm>
        <a:off x="1793266" y="0"/>
        <a:ext cx="3872243" cy="3456384"/>
      </dsp:txXfrm>
    </dsp:sp>
    <dsp:sp modelId="{8632E2A8-5F73-4252-B2C5-DDF71E40AB26}">
      <dsp:nvSpPr>
        <dsp:cNvPr id="0" name=""/>
        <dsp:cNvSpPr/>
      </dsp:nvSpPr>
      <dsp:spPr>
        <a:xfrm>
          <a:off x="4692987" y="0"/>
          <a:ext cx="3673080" cy="3456384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591" tIns="60960" rIns="0" bIns="609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/>
            <a:t>MISSION 3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2400" b="1" kern="1200" dirty="0"/>
        </a:p>
      </dsp:txBody>
      <dsp:txXfrm>
        <a:off x="4692987" y="0"/>
        <a:ext cx="3673080" cy="345638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EC9F45-0E77-49CD-84D4-9333F01070EA}">
      <dsp:nvSpPr>
        <dsp:cNvPr id="0" name=""/>
        <dsp:cNvSpPr/>
      </dsp:nvSpPr>
      <dsp:spPr>
        <a:xfrm>
          <a:off x="334" y="0"/>
          <a:ext cx="2089417" cy="3456384"/>
        </a:xfrm>
        <a:prstGeom prst="homePlate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211" tIns="35560" rIns="0" bIns="3556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b="1" kern="1200" dirty="0"/>
            <a:t>MISSION 1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400" kern="1200" dirty="0">
            <a:latin typeface="+mn-lt"/>
          </a:endParaRPr>
        </a:p>
      </dsp:txBody>
      <dsp:txXfrm>
        <a:off x="334" y="0"/>
        <a:ext cx="2089417" cy="3456384"/>
      </dsp:txXfrm>
    </dsp:sp>
    <dsp:sp modelId="{FCA39C77-8E6D-4A5F-A67F-A2507072CB78}">
      <dsp:nvSpPr>
        <dsp:cNvPr id="0" name=""/>
        <dsp:cNvSpPr/>
      </dsp:nvSpPr>
      <dsp:spPr>
        <a:xfrm>
          <a:off x="1377634" y="0"/>
          <a:ext cx="2974759" cy="3456384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5560" rIns="0" bIns="355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/>
            <a:t>MISSION 2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400" kern="1200" dirty="0"/>
        </a:p>
      </dsp:txBody>
      <dsp:txXfrm>
        <a:off x="1377634" y="0"/>
        <a:ext cx="2974759" cy="3456384"/>
      </dsp:txXfrm>
    </dsp:sp>
    <dsp:sp modelId="{8632E2A8-5F73-4252-B2C5-DDF71E40AB26}">
      <dsp:nvSpPr>
        <dsp:cNvPr id="0" name=""/>
        <dsp:cNvSpPr/>
      </dsp:nvSpPr>
      <dsp:spPr>
        <a:xfrm>
          <a:off x="3600400" y="0"/>
          <a:ext cx="2821757" cy="3456384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211" tIns="60960" rIns="0" bIns="609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/>
            <a:t>MISSION 3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2400" b="1" kern="1200" dirty="0"/>
        </a:p>
      </dsp:txBody>
      <dsp:txXfrm>
        <a:off x="3600400" y="0"/>
        <a:ext cx="2821757" cy="3456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269F5-BC7A-427F-8F83-B078C282B9EC}" type="datetimeFigureOut">
              <a:rPr lang="fr-FR" smtClean="0"/>
              <a:pPr/>
              <a:t>24/11/2014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FB6AD-FD3F-4D2F-BE56-6F126D9DC6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FB6AD-FD3F-4D2F-BE56-6F126D9DC66B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r>
              <a:rPr lang="fr-FR" b="1" i="1" dirty="0" smtClean="0">
                <a:solidFill>
                  <a:srgbClr val="FF0000"/>
                </a:solidFill>
              </a:rPr>
              <a:t>Interrogations</a:t>
            </a:r>
            <a:r>
              <a:rPr lang="fr-FR" b="1" i="1" baseline="0" dirty="0" smtClean="0">
                <a:solidFill>
                  <a:srgbClr val="FF0000"/>
                </a:solidFill>
              </a:rPr>
              <a:t> : c</a:t>
            </a:r>
            <a:r>
              <a:rPr lang="fr-FR" b="1" i="1" dirty="0" smtClean="0">
                <a:solidFill>
                  <a:srgbClr val="FF0000"/>
                </a:solidFill>
              </a:rPr>
              <a:t>es</a:t>
            </a:r>
            <a:r>
              <a:rPr lang="fr-FR" b="1" i="1" baseline="0" dirty="0" smtClean="0">
                <a:solidFill>
                  <a:srgbClr val="FF0000"/>
                </a:solidFill>
              </a:rPr>
              <a:t> éléments seraient à montrer (images écran ou démonstration)</a:t>
            </a:r>
          </a:p>
          <a:p>
            <a:pPr marL="228600" indent="-228600">
              <a:buNone/>
            </a:pPr>
            <a:endParaRPr lang="fr-FR" b="1" i="1" baseline="0" dirty="0" smtClean="0">
              <a:solidFill>
                <a:srgbClr val="FF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fr-FR" b="0" i="0" baseline="0" dirty="0" smtClean="0">
                <a:solidFill>
                  <a:srgbClr val="FF0000"/>
                </a:solidFill>
              </a:rPr>
              <a:t>Universalité des critères  : champs + opérateur + valeur</a:t>
            </a:r>
          </a:p>
          <a:p>
            <a:pPr marL="228600" indent="-228600">
              <a:buFont typeface="+mj-lt"/>
              <a:buAutoNum type="arabicPeriod"/>
            </a:pPr>
            <a:r>
              <a:rPr lang="fr-FR" b="0" i="0" baseline="0" dirty="0" smtClean="0">
                <a:solidFill>
                  <a:srgbClr val="FF0000"/>
                </a:solidFill>
              </a:rPr>
              <a:t>Par exemple dans </a:t>
            </a:r>
            <a:r>
              <a:rPr lang="fr-FR" b="0" i="0" baseline="0" dirty="0" err="1" smtClean="0">
                <a:solidFill>
                  <a:srgbClr val="FF0000"/>
                </a:solidFill>
              </a:rPr>
              <a:t>Cegid</a:t>
            </a:r>
            <a:r>
              <a:rPr lang="fr-FR" b="0" i="0" baseline="0" dirty="0" smtClean="0">
                <a:solidFill>
                  <a:srgbClr val="FF0000"/>
                </a:solidFill>
              </a:rPr>
              <a:t>, avec l’affichage en mode « </a:t>
            </a:r>
            <a:r>
              <a:rPr lang="fr-FR" b="0" i="0" baseline="0" dirty="0" err="1" smtClean="0">
                <a:solidFill>
                  <a:srgbClr val="FF0000"/>
                </a:solidFill>
              </a:rPr>
              <a:t>sav</a:t>
            </a:r>
            <a:r>
              <a:rPr lang="fr-FR" b="0" i="0" baseline="0" dirty="0" smtClean="0">
                <a:solidFill>
                  <a:srgbClr val="FF0000"/>
                </a:solidFill>
              </a:rPr>
              <a:t> » (</a:t>
            </a:r>
            <a:r>
              <a:rPr lang="fr-FR" b="0" i="0" baseline="0" dirty="0" err="1" smtClean="0">
                <a:solidFill>
                  <a:srgbClr val="FF0000"/>
                </a:solidFill>
              </a:rPr>
              <a:t>alt</a:t>
            </a:r>
            <a:r>
              <a:rPr lang="fr-FR" b="0" i="0" baseline="0" dirty="0" smtClean="0">
                <a:solidFill>
                  <a:srgbClr val="FF0000"/>
                </a:solidFill>
              </a:rPr>
              <a:t> F11), possible aussi dans </a:t>
            </a:r>
            <a:r>
              <a:rPr lang="fr-FR" b="0" i="0" baseline="0" dirty="0" err="1" smtClean="0">
                <a:solidFill>
                  <a:srgbClr val="FF0000"/>
                </a:solidFill>
              </a:rPr>
              <a:t>EBP</a:t>
            </a:r>
            <a:endParaRPr lang="fr-FR" b="0" i="0" baseline="0" dirty="0" smtClean="0">
              <a:solidFill>
                <a:srgbClr val="FF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fr-FR" b="0" i="0" baseline="0" dirty="0" err="1" smtClean="0">
                <a:solidFill>
                  <a:srgbClr val="FF0000"/>
                </a:solidFill>
              </a:rPr>
              <a:t>Cegid</a:t>
            </a:r>
            <a:r>
              <a:rPr lang="fr-FR" b="0" i="0" baseline="0" dirty="0" smtClean="0">
                <a:solidFill>
                  <a:srgbClr val="FF0000"/>
                </a:solidFill>
              </a:rPr>
              <a:t> comme </a:t>
            </a:r>
            <a:r>
              <a:rPr lang="fr-FR" b="0" i="0" baseline="0" dirty="0" err="1" smtClean="0">
                <a:solidFill>
                  <a:srgbClr val="FF0000"/>
                </a:solidFill>
              </a:rPr>
              <a:t>EBP</a:t>
            </a:r>
            <a:r>
              <a:rPr lang="fr-FR" b="0" i="0" baseline="0" dirty="0" smtClean="0">
                <a:solidFill>
                  <a:srgbClr val="FF0000"/>
                </a:solidFill>
              </a:rPr>
              <a:t> le proposent tous les deux</a:t>
            </a:r>
          </a:p>
          <a:p>
            <a:pPr marL="228600" indent="-228600">
              <a:buFont typeface="+mj-lt"/>
              <a:buAutoNum type="arabicPeriod"/>
            </a:pPr>
            <a:r>
              <a:rPr lang="fr-FR" b="0" i="0" baseline="0" dirty="0" smtClean="0">
                <a:solidFill>
                  <a:srgbClr val="FF0000"/>
                </a:solidFill>
              </a:rPr>
              <a:t>Idem + création des groupes de façon visuelle, approche du </a:t>
            </a:r>
            <a:r>
              <a:rPr lang="fr-FR" b="0" i="0" baseline="0" dirty="0" err="1" smtClean="0">
                <a:solidFill>
                  <a:srgbClr val="FF0000"/>
                </a:solidFill>
              </a:rPr>
              <a:t>Groupby</a:t>
            </a:r>
            <a:r>
              <a:rPr lang="fr-FR" b="0" i="0" baseline="0" dirty="0" smtClean="0">
                <a:solidFill>
                  <a:srgbClr val="FF0000"/>
                </a:solidFill>
              </a:rPr>
              <a:t> et des fonctions de calcul et d’agrégats</a:t>
            </a:r>
          </a:p>
          <a:p>
            <a:pPr marL="228600" indent="-228600">
              <a:buFont typeface="+mj-lt"/>
              <a:buAutoNum type="arabicPeriod"/>
            </a:pPr>
            <a:r>
              <a:rPr lang="fr-FR" b="0" i="0" baseline="0" dirty="0" smtClean="0">
                <a:solidFill>
                  <a:srgbClr val="FF0000"/>
                </a:solidFill>
              </a:rPr>
              <a:t>L’extraction dynamique permet de </a:t>
            </a:r>
            <a:r>
              <a:rPr lang="fr-FR" b="0" i="0" baseline="0" dirty="0" err="1" smtClean="0">
                <a:solidFill>
                  <a:srgbClr val="FF0000"/>
                </a:solidFill>
              </a:rPr>
              <a:t>concerver</a:t>
            </a:r>
            <a:r>
              <a:rPr lang="fr-FR" b="0" i="0" baseline="0" dirty="0" smtClean="0">
                <a:solidFill>
                  <a:srgbClr val="FF0000"/>
                </a:solidFill>
              </a:rPr>
              <a:t> la cohérence des données dans le temps (alors que les extractions statiques ne donnent qu’une image à l’instant t)</a:t>
            </a:r>
          </a:p>
          <a:p>
            <a:pPr marL="228600" indent="-228600">
              <a:buFont typeface="+mj-lt"/>
              <a:buAutoNum type="arabicPeriod"/>
            </a:pPr>
            <a:endParaRPr lang="fr-FR" b="0" i="0" baseline="0" dirty="0" smtClean="0">
              <a:solidFill>
                <a:srgbClr val="FF0000"/>
              </a:solidFill>
            </a:endParaRPr>
          </a:p>
          <a:p>
            <a:pPr marL="228600" indent="-228600">
              <a:buFont typeface="+mj-lt"/>
              <a:buAutoNum type="arabicPeriod"/>
            </a:pPr>
            <a:endParaRPr lang="fr-FR" b="0" i="0" baseline="0" dirty="0" smtClean="0">
              <a:solidFill>
                <a:srgbClr val="FF0000"/>
              </a:solidFill>
            </a:endParaRPr>
          </a:p>
          <a:p>
            <a:pPr marL="228600" indent="-228600">
              <a:buFont typeface="+mj-lt"/>
              <a:buAutoNum type="arabicPeriod"/>
            </a:pPr>
            <a:endParaRPr lang="fr-FR" b="1" i="0" baseline="0" dirty="0" smtClean="0">
              <a:solidFill>
                <a:srgbClr val="FF0000"/>
              </a:solidFill>
            </a:endParaRPr>
          </a:p>
          <a:p>
            <a:pPr marL="228600" indent="-228600">
              <a:buNone/>
            </a:pPr>
            <a:endParaRPr lang="fr-FR" b="1" i="1" baseline="0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FB6AD-FD3F-4D2F-BE56-6F126D9DC66B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fr-FR" b="1" i="1" dirty="0" smtClean="0">
                <a:solidFill>
                  <a:srgbClr val="FF0000"/>
                </a:solidFill>
              </a:rPr>
              <a:t>Interrogations</a:t>
            </a:r>
            <a:r>
              <a:rPr lang="fr-FR" b="1" i="1" baseline="0" dirty="0" smtClean="0">
                <a:solidFill>
                  <a:srgbClr val="FF0000"/>
                </a:solidFill>
              </a:rPr>
              <a:t> :</a:t>
            </a:r>
          </a:p>
          <a:p>
            <a:pPr marL="685800" lvl="1" indent="-228600">
              <a:buNone/>
            </a:pPr>
            <a:r>
              <a:rPr lang="fr-FR" b="1" i="1" dirty="0" smtClean="0">
                <a:solidFill>
                  <a:srgbClr val="FF0000"/>
                </a:solidFill>
              </a:rPr>
              <a:t>Ces</a:t>
            </a:r>
            <a:r>
              <a:rPr lang="fr-FR" b="1" i="1" baseline="0" dirty="0" smtClean="0">
                <a:solidFill>
                  <a:srgbClr val="FF0000"/>
                </a:solidFill>
              </a:rPr>
              <a:t> éléments seraient à montrer (images écran ou démonstration)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FB6AD-FD3F-4D2F-BE56-6F126D9DC66B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r>
              <a:rPr lang="fr-FR" b="1" i="1" dirty="0" smtClean="0">
                <a:solidFill>
                  <a:srgbClr val="FF0000"/>
                </a:solidFill>
              </a:rPr>
              <a:t>Le </a:t>
            </a:r>
            <a:r>
              <a:rPr lang="fr-FR" b="1" i="1" dirty="0" err="1" smtClean="0">
                <a:solidFill>
                  <a:srgbClr val="FF0000"/>
                </a:solidFill>
              </a:rPr>
              <a:t>Prezi</a:t>
            </a:r>
            <a:r>
              <a:rPr lang="fr-FR" b="1" i="1" dirty="0" smtClean="0">
                <a:solidFill>
                  <a:srgbClr val="FF0000"/>
                </a:solidFill>
              </a:rPr>
              <a:t> est malheureusement non terminé !...</a:t>
            </a:r>
            <a:endParaRPr lang="fr-FR" b="1" i="1" baseline="0" dirty="0" smtClean="0">
              <a:solidFill>
                <a:srgbClr val="FF0000"/>
              </a:solidFill>
            </a:endParaRPr>
          </a:p>
          <a:p>
            <a:pPr marL="685800" lvl="1" indent="-228600">
              <a:buNone/>
            </a:pPr>
            <a:endParaRPr lang="fr-FR" b="1" i="1" baseline="0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FB6AD-FD3F-4D2F-BE56-6F126D9DC66B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FB6AD-FD3F-4D2F-BE56-6F126D9DC66B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FB6AD-FD3F-4D2F-BE56-6F126D9DC66B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Sur le contexte mettre en évidence les éléments : </a:t>
            </a:r>
          </a:p>
          <a:p>
            <a:r>
              <a:rPr lang="fr-FR" dirty="0" smtClean="0"/>
              <a:t>Contexte « stable »</a:t>
            </a:r>
          </a:p>
          <a:p>
            <a:pPr lvl="1"/>
            <a:r>
              <a:rPr lang="fr-FR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Situation professionnelle 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Domaine d'activité et particularités,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 de structure,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Organisation,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Contexte économique et managérial.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1"/>
            <a:r>
              <a:rPr lang="fr-FR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Processus et descriptif activité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 évènements déclencheurs,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tâches et travaux,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liaisons fonctionnelles.</a:t>
            </a:r>
          </a:p>
          <a:p>
            <a:pPr lvl="1"/>
            <a:r>
              <a:rPr lang="fr-FR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Répartition des tâches et fonctions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rôles dans l'entreprise et dans le </a:t>
            </a:r>
            <a:r>
              <a:rPr lang="fr-F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PGI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: 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Responsable commercial, commercial, livreur (expédition), responsable livraison, comptable (selon les cas : responsable compta, comptable clients, comptable fournisseur).</a:t>
            </a:r>
          </a:p>
          <a:p>
            <a:pPr lvl="1"/>
            <a:r>
              <a:rPr lang="fr-FR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Données et informations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Fiches de procédure détaillées pour chacun des acteurs le long du processus "Ventes".</a:t>
            </a:r>
          </a:p>
          <a:p>
            <a:r>
              <a:rPr lang="fr-FR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DANS Le </a:t>
            </a:r>
            <a:r>
              <a:rPr lang="fr-FR" sz="12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PGI</a:t>
            </a:r>
            <a:r>
              <a:rPr lang="fr-FR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: 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Bons de commande, bon de livraison, facture (on peut ajouter des bons de préparation si on veut étoffer le circuit…),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Enregistrements comptables, extraits de comptes, balances et échéanciers,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Modalités et conditions de règlement par tiers….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FB6AD-FD3F-4D2F-BE56-6F126D9DC66B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Cf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fiche de travail étudiants</a:t>
            </a:r>
          </a:p>
          <a:p>
            <a:pPr marL="228600" indent="-228600">
              <a:buAutoNum type="arabicPeriod"/>
            </a:pPr>
            <a:endParaRPr lang="fr-FR" dirty="0" smtClean="0"/>
          </a:p>
          <a:p>
            <a:pPr marL="228600" indent="-228600">
              <a:buAutoNum type="arabicPeriod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FB6AD-FD3F-4D2F-BE56-6F126D9DC66B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r>
              <a:rPr lang="fr-FR" dirty="0" smtClean="0"/>
              <a:t>La démonstration se construit</a:t>
            </a:r>
            <a:r>
              <a:rPr lang="fr-FR" baseline="0" dirty="0" smtClean="0"/>
              <a:t> à partir de la fiche de travail élève et de ce schéma (liens cliquables derrières ou sous les bulles)</a:t>
            </a:r>
          </a:p>
          <a:p>
            <a:pPr marL="228600" indent="-228600">
              <a:buNone/>
            </a:pPr>
            <a:endParaRPr lang="fr-FR" dirty="0" smtClean="0"/>
          </a:p>
          <a:p>
            <a:pPr marL="228600" indent="-228600">
              <a:buFont typeface="+mj-lt"/>
              <a:buAutoNum type="arabicPeriod"/>
            </a:pPr>
            <a:r>
              <a:rPr lang="fr-FR" dirty="0" smtClean="0"/>
              <a:t>« Accroche » sur les problèmes de trésorerie de l’entreprise (extraction d’un relevé de banque, prévisions de trésorerie)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fr-FR" baseline="0" dirty="0" smtClean="0"/>
              <a:t>extractions de données sur les clients depuis le </a:t>
            </a:r>
            <a:r>
              <a:rPr lang="fr-FR" baseline="0" dirty="0" err="1" smtClean="0"/>
              <a:t>PGI</a:t>
            </a:r>
            <a:r>
              <a:rPr lang="fr-FR" baseline="0" dirty="0" smtClean="0"/>
              <a:t>, </a:t>
            </a:r>
            <a:r>
              <a:rPr lang="fr-FR" baseline="0" dirty="0" smtClean="0">
                <a:solidFill>
                  <a:srgbClr val="C00000"/>
                </a:solidFill>
              </a:rPr>
              <a:t>(</a:t>
            </a:r>
            <a:r>
              <a:rPr lang="fr-FR" b="1" i="1" baseline="0" dirty="0" smtClean="0">
                <a:solidFill>
                  <a:srgbClr val="C00000"/>
                </a:solidFill>
              </a:rPr>
              <a:t>à montrer</a:t>
            </a:r>
            <a:r>
              <a:rPr lang="fr-FR" baseline="0" dirty="0" smtClean="0"/>
              <a:t>) + préciser le recours possible au processus support P7 (</a:t>
            </a:r>
            <a:r>
              <a:rPr lang="fr-FR" i="1" baseline="0" dirty="0" smtClean="0"/>
              <a:t>sans entrer dans le détail, abordé en partie 3-transversalités</a:t>
            </a:r>
            <a:r>
              <a:rPr lang="fr-FR" baseline="0" dirty="0" smtClean="0"/>
              <a:t>)</a:t>
            </a:r>
          </a:p>
          <a:p>
            <a:pPr marL="228600" indent="-228600">
              <a:buAutoNum type="arabicPeriod"/>
            </a:pPr>
            <a:r>
              <a:rPr lang="fr-FR" baseline="0" dirty="0" smtClean="0"/>
              <a:t>Apports de savoirs par l’enseignant pour une analyse du portefeuille client (</a:t>
            </a:r>
            <a:r>
              <a:rPr lang="fr-FR" b="1" i="1" baseline="0" dirty="0" smtClean="0"/>
              <a:t>montrer RS3-</a:t>
            </a:r>
            <a:r>
              <a:rPr lang="fr-FR" b="1" i="1" baseline="0" dirty="0" err="1" smtClean="0"/>
              <a:t>LME</a:t>
            </a:r>
            <a:r>
              <a:rPr lang="fr-FR" b="1" i="1" baseline="0" dirty="0" smtClean="0"/>
              <a:t> et liste des autres ressources</a:t>
            </a:r>
            <a:r>
              <a:rPr lang="fr-FR" baseline="0" dirty="0" smtClean="0"/>
              <a:t>)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fr-FR" baseline="0" dirty="0" smtClean="0"/>
              <a:t>Apport de ressource complémentaire de situation : tableau des statistiques N-1 </a:t>
            </a:r>
            <a:r>
              <a:rPr lang="fr-FR" baseline="0" dirty="0" smtClean="0">
                <a:solidFill>
                  <a:srgbClr val="C00000"/>
                </a:solidFill>
              </a:rPr>
              <a:t>(</a:t>
            </a:r>
            <a:r>
              <a:rPr lang="fr-FR" b="1" i="1" baseline="0" dirty="0" smtClean="0">
                <a:solidFill>
                  <a:srgbClr val="C00000"/>
                </a:solidFill>
              </a:rPr>
              <a:t>à montrer</a:t>
            </a:r>
            <a:r>
              <a:rPr lang="fr-FR" baseline="0" dirty="0" smtClean="0"/>
              <a:t>) </a:t>
            </a:r>
          </a:p>
          <a:p>
            <a:pPr marL="228600" indent="-228600">
              <a:buAutoNum type="arabicPeriod"/>
            </a:pPr>
            <a:r>
              <a:rPr lang="fr-FR" baseline="0" dirty="0" smtClean="0"/>
              <a:t>Calculs des délais et des encours moyens </a:t>
            </a:r>
            <a:r>
              <a:rPr lang="fr-FR" baseline="0" dirty="0" smtClean="0">
                <a:sym typeface="Wingdings" pitchFamily="2" charset="2"/>
              </a:rPr>
              <a:t>(</a:t>
            </a:r>
            <a:r>
              <a:rPr lang="fr-FR" b="1" i="1" baseline="0" dirty="0" smtClean="0">
                <a:sym typeface="Wingdings" pitchFamily="2" charset="2"/>
              </a:rPr>
              <a:t>monter tableau Excel</a:t>
            </a:r>
            <a:r>
              <a:rPr lang="fr-FR" baseline="0" dirty="0" smtClean="0">
                <a:sym typeface="Wingdings" pitchFamily="2" charset="2"/>
              </a:rPr>
              <a:t>)</a:t>
            </a:r>
          </a:p>
          <a:p>
            <a:pPr marL="228600" indent="-228600">
              <a:buAutoNum type="arabicPeriod"/>
            </a:pPr>
            <a:r>
              <a:rPr lang="fr-FR" baseline="0" dirty="0" smtClean="0">
                <a:sym typeface="Wingdings" pitchFamily="2" charset="2"/>
              </a:rPr>
              <a:t>interprétation, analyse : les étudiants produisent une note de synthèse : Délais trop importants + conditions non conformes à la loi </a:t>
            </a:r>
            <a:r>
              <a:rPr lang="fr-FR" baseline="0" dirty="0" err="1" smtClean="0">
                <a:sym typeface="Wingdings" pitchFamily="2" charset="2"/>
              </a:rPr>
              <a:t>LME</a:t>
            </a:r>
            <a:endParaRPr lang="fr-FR" baseline="0" dirty="0" smtClean="0">
              <a:sym typeface="Wingdings" pitchFamily="2" charset="2"/>
            </a:endParaRPr>
          </a:p>
          <a:p>
            <a:pPr marL="228600" indent="-228600">
              <a:buAutoNum type="arabicPeriod"/>
            </a:pPr>
            <a:r>
              <a:rPr lang="fr-FR" baseline="0" dirty="0" smtClean="0">
                <a:sym typeface="Wingdings" pitchFamily="2" charset="2"/>
              </a:rPr>
              <a:t>Apports de savoirs (modes et conditions de paiement, lignes de crédit : </a:t>
            </a:r>
            <a:r>
              <a:rPr lang="fr-FR" baseline="0" dirty="0" err="1" smtClean="0">
                <a:sym typeface="Wingdings" pitchFamily="2" charset="2"/>
              </a:rPr>
              <a:t>RS</a:t>
            </a:r>
            <a:r>
              <a:rPr lang="fr-FR" baseline="0" dirty="0" smtClean="0">
                <a:sym typeface="Wingdings" pitchFamily="2" charset="2"/>
              </a:rPr>
              <a:t> 5), et méthode </a:t>
            </a:r>
            <a:r>
              <a:rPr lang="fr-FR" baseline="0" dirty="0" err="1" smtClean="0">
                <a:sym typeface="Wingdings" pitchFamily="2" charset="2"/>
              </a:rPr>
              <a:t>PGI</a:t>
            </a:r>
            <a:r>
              <a:rPr lang="fr-FR" baseline="0" dirty="0" smtClean="0">
                <a:sym typeface="Wingdings" pitchFamily="2" charset="2"/>
              </a:rPr>
              <a:t> (MOP6) (</a:t>
            </a:r>
            <a:r>
              <a:rPr lang="fr-FR" b="1" i="1" baseline="0" dirty="0" smtClean="0">
                <a:sym typeface="Wingdings" pitchFamily="2" charset="2"/>
              </a:rPr>
              <a:t>ne pas monter</a:t>
            </a:r>
            <a:r>
              <a:rPr lang="fr-FR" baseline="0" dirty="0" smtClean="0">
                <a:sym typeface="Wingdings" pitchFamily="2" charset="2"/>
              </a:rPr>
              <a:t>) +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fr-FR" baseline="0" dirty="0" smtClean="0"/>
              <a:t>Puis, Apport de ressource complémentaire de situation : note de service s/ décisions prises </a:t>
            </a:r>
            <a:r>
              <a:rPr lang="fr-FR" baseline="0" dirty="0" smtClean="0">
                <a:solidFill>
                  <a:srgbClr val="C00000"/>
                </a:solidFill>
              </a:rPr>
              <a:t>(</a:t>
            </a:r>
            <a:r>
              <a:rPr lang="fr-FR" b="1" i="1" baseline="0" dirty="0" smtClean="0">
                <a:solidFill>
                  <a:srgbClr val="C00000"/>
                </a:solidFill>
              </a:rPr>
              <a:t>à montrer)</a:t>
            </a:r>
            <a:endParaRPr lang="fr-FR" baseline="0" dirty="0" smtClean="0">
              <a:sym typeface="Wingdings" pitchFamily="2" charset="2"/>
            </a:endParaRPr>
          </a:p>
          <a:p>
            <a:pPr marL="228600" indent="-228600">
              <a:buAutoNum type="arabicPeriod"/>
            </a:pPr>
            <a:r>
              <a:rPr lang="fr-FR" baseline="0" dirty="0" smtClean="0">
                <a:sym typeface="Wingdings" pitchFamily="2" charset="2"/>
              </a:rPr>
              <a:t>Réalisation : mise en place (paramètres) et mise en œuvre (test et exploitation) : </a:t>
            </a:r>
            <a:r>
              <a:rPr lang="fr-FR" baseline="0" dirty="0" smtClean="0">
                <a:solidFill>
                  <a:srgbClr val="C00000"/>
                </a:solidFill>
              </a:rPr>
              <a:t>(</a:t>
            </a:r>
            <a:r>
              <a:rPr lang="fr-FR" b="1" i="1" baseline="0" dirty="0" smtClean="0">
                <a:solidFill>
                  <a:srgbClr val="C00000"/>
                </a:solidFill>
              </a:rPr>
              <a:t>à montrer pour les fiches clients)</a:t>
            </a:r>
          </a:p>
          <a:p>
            <a:pPr marL="228600" indent="-228600">
              <a:buAutoNum type="arabicPeriod"/>
            </a:pPr>
            <a:endParaRPr lang="fr-FR" baseline="0" dirty="0" smtClean="0">
              <a:sym typeface="Wingdings" pitchFamily="2" charset="2"/>
            </a:endParaRPr>
          </a:p>
          <a:p>
            <a:pPr marL="228600" indent="-228600">
              <a:buAutoNum type="arabicPeriod"/>
            </a:pPr>
            <a:endParaRPr lang="fr-FR" baseline="0" dirty="0" smtClean="0">
              <a:sym typeface="Wingdings" pitchFamily="2" charset="2"/>
            </a:endParaRPr>
          </a:p>
          <a:p>
            <a:pPr marL="228600" indent="-228600">
              <a:buAutoNum type="arabicPeriod"/>
            </a:pPr>
            <a:endParaRPr lang="fr-FR" baseline="0" dirty="0" smtClean="0">
              <a:sym typeface="Wingdings" pitchFamily="2" charset="2"/>
            </a:endParaRPr>
          </a:p>
          <a:p>
            <a:pPr marL="228600" indent="-228600">
              <a:buAutoNum type="arabicPeriod"/>
            </a:pPr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FB6AD-FD3F-4D2F-BE56-6F126D9DC66B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228600" indent="-228600">
              <a:buNone/>
            </a:pPr>
            <a:r>
              <a:rPr lang="fr-FR" dirty="0" smtClean="0"/>
              <a:t>La démonstration </a:t>
            </a:r>
            <a:r>
              <a:rPr lang="fr-FR" b="1" i="1" dirty="0" smtClean="0"/>
              <a:t>(selon le temps disponible)</a:t>
            </a:r>
            <a:r>
              <a:rPr lang="fr-FR" b="1" i="1" baseline="0" dirty="0" smtClean="0"/>
              <a:t> </a:t>
            </a:r>
            <a:r>
              <a:rPr lang="fr-FR" dirty="0" smtClean="0"/>
              <a:t>se construit</a:t>
            </a:r>
            <a:r>
              <a:rPr lang="fr-FR" baseline="0" dirty="0" smtClean="0"/>
              <a:t> à partir de la fiche de travail élève et de ce schéma</a:t>
            </a:r>
          </a:p>
          <a:p>
            <a:pPr marL="228600" indent="-228600">
              <a:buNone/>
            </a:pPr>
            <a:endParaRPr lang="fr-FR" dirty="0" smtClean="0"/>
          </a:p>
          <a:p>
            <a:pPr marL="228600" indent="-228600">
              <a:buFont typeface="+mj-lt"/>
              <a:buAutoNum type="arabicPeriod"/>
            </a:pPr>
            <a:r>
              <a:rPr lang="fr-FR" dirty="0" smtClean="0"/>
              <a:t>« Accroche » sur un</a:t>
            </a:r>
            <a:r>
              <a:rPr lang="fr-FR" baseline="0" dirty="0" smtClean="0"/>
              <a:t> client en retard de 3 mois qui peut encore passer commande avec la procédure actuelle.</a:t>
            </a:r>
            <a:endParaRPr lang="fr-FR" dirty="0" smtClean="0"/>
          </a:p>
          <a:p>
            <a:pPr marL="228600" indent="-228600">
              <a:buAutoNum type="arabicPeriod"/>
            </a:pPr>
            <a:r>
              <a:rPr lang="fr-FR" baseline="0" dirty="0" smtClean="0"/>
              <a:t>Apports de savoirs par l’enseignant sur la balance âgée, et les retards de paiement et impayés (définitions, conséquences) (</a:t>
            </a:r>
            <a:r>
              <a:rPr lang="fr-FR" b="1" i="1" baseline="0" dirty="0" smtClean="0"/>
              <a:t>montrer liste des ressources</a:t>
            </a:r>
            <a:r>
              <a:rPr lang="fr-FR" baseline="0" dirty="0" smtClean="0"/>
              <a:t>)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fr-FR" baseline="0" dirty="0" smtClean="0"/>
              <a:t>Et apports de compléments de situation : le dossier clients (lettres, mails </a:t>
            </a:r>
            <a:r>
              <a:rPr lang="fr-FR" baseline="0" dirty="0" err="1" smtClean="0"/>
              <a:t>etc</a:t>
            </a:r>
            <a:r>
              <a:rPr lang="fr-FR" baseline="0" dirty="0" smtClean="0"/>
              <a:t>) </a:t>
            </a:r>
            <a:r>
              <a:rPr lang="fr-FR" b="1" i="1" baseline="0" dirty="0" smtClean="0"/>
              <a:t>(en montrer la liste+ un exemple)</a:t>
            </a:r>
          </a:p>
          <a:p>
            <a:pPr marL="228600" indent="-228600">
              <a:buAutoNum type="arabicPeriod"/>
            </a:pPr>
            <a:r>
              <a:rPr lang="fr-FR" baseline="0" dirty="0" smtClean="0"/>
              <a:t>Et 4. analyse documents + balance âgée </a:t>
            </a:r>
            <a:r>
              <a:rPr lang="fr-FR" b="1" i="1" baseline="0" dirty="0" smtClean="0"/>
              <a:t>(montrer vid05) </a:t>
            </a:r>
            <a:r>
              <a:rPr lang="fr-FR" baseline="0" dirty="0" smtClean="0"/>
              <a:t>&amp; 1</a:t>
            </a:r>
            <a:r>
              <a:rPr lang="fr-FR" baseline="30000" dirty="0" smtClean="0"/>
              <a:t>ère</a:t>
            </a:r>
            <a:r>
              <a:rPr lang="fr-FR" baseline="0" dirty="0" smtClean="0"/>
              <a:t> synthèse des notions de retards et d’impayés </a:t>
            </a:r>
            <a:r>
              <a:rPr lang="fr-FR" b="1" baseline="0" dirty="0" smtClean="0"/>
              <a:t>mais</a:t>
            </a:r>
            <a:r>
              <a:rPr lang="fr-FR" baseline="0" dirty="0" smtClean="0"/>
              <a:t> par rapport au contexte :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fr-FR" baseline="0" dirty="0" smtClean="0">
                <a:sym typeface="Wingdings" pitchFamily="2" charset="2"/>
              </a:rPr>
              <a:t>les types de risques clients (difficulté, négligeant volontaire ou involontaire, mécontent…) , et les conséquences sur la trésorerie (+ les possibilités de pénalités, etc.) et la façon de négocier avec le client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fr-FR" baseline="0" dirty="0" smtClean="0">
                <a:sym typeface="Wingdings" pitchFamily="2" charset="2"/>
              </a:rPr>
              <a:t>Procédures actuelle inadaptée (critique argumentée…pas de véritable relances, ni de surveillance des délais)</a:t>
            </a:r>
          </a:p>
          <a:p>
            <a:pPr marL="228600" indent="-228600">
              <a:buAutoNum type="arabicPeriod"/>
            </a:pPr>
            <a:r>
              <a:rPr lang="fr-FR" baseline="0" dirty="0" smtClean="0">
                <a:sym typeface="Wingdings" pitchFamily="2" charset="2"/>
              </a:rPr>
              <a:t> </a:t>
            </a:r>
          </a:p>
          <a:p>
            <a:pPr marL="228600" indent="-228600">
              <a:buAutoNum type="arabicPeriod"/>
            </a:pPr>
            <a:r>
              <a:rPr lang="fr-FR" baseline="0" dirty="0" smtClean="0">
                <a:sym typeface="Wingdings" pitchFamily="2" charset="2"/>
              </a:rPr>
              <a:t>Apports de savoirs sur les relances (principes, méthodes, techniques : </a:t>
            </a:r>
            <a:r>
              <a:rPr lang="fr-FR" baseline="0" dirty="0" err="1" smtClean="0">
                <a:sym typeface="Wingdings" pitchFamily="2" charset="2"/>
              </a:rPr>
              <a:t>RS</a:t>
            </a:r>
            <a:r>
              <a:rPr lang="fr-FR" baseline="0" dirty="0" smtClean="0">
                <a:sym typeface="Wingdings" pitchFamily="2" charset="2"/>
              </a:rPr>
              <a:t> 7 et les modalités de surveillance du risque client dans le </a:t>
            </a:r>
            <a:r>
              <a:rPr lang="fr-FR" baseline="0" dirty="0" err="1" smtClean="0">
                <a:sym typeface="Wingdings" pitchFamily="2" charset="2"/>
              </a:rPr>
              <a:t>PGI</a:t>
            </a:r>
            <a:r>
              <a:rPr lang="fr-FR" baseline="0" dirty="0" smtClean="0">
                <a:sym typeface="Wingdings" pitchFamily="2" charset="2"/>
              </a:rPr>
              <a:t> : </a:t>
            </a:r>
            <a:r>
              <a:rPr lang="fr-FR" baseline="0" dirty="0" err="1" smtClean="0">
                <a:sym typeface="Wingdings" pitchFamily="2" charset="2"/>
              </a:rPr>
              <a:t>MOP</a:t>
            </a:r>
            <a:r>
              <a:rPr lang="fr-FR" baseline="0" dirty="0" smtClean="0">
                <a:sym typeface="Wingdings" pitchFamily="2" charset="2"/>
              </a:rPr>
              <a:t> 8) </a:t>
            </a:r>
          </a:p>
          <a:p>
            <a:pPr marL="228600" indent="-228600">
              <a:buAutoNum type="arabicPeriod"/>
            </a:pPr>
            <a:r>
              <a:rPr lang="fr-FR" baseline="0" dirty="0" smtClean="0">
                <a:sym typeface="Wingdings" pitchFamily="2" charset="2"/>
              </a:rPr>
              <a:t>Propositions : </a:t>
            </a:r>
          </a:p>
          <a:p>
            <a:pPr marL="685800" lvl="1" indent="-228600">
              <a:buFont typeface="+mj-lt"/>
              <a:buAutoNum type="alphaLcParenR"/>
            </a:pPr>
            <a:r>
              <a:rPr lang="fr-FR" baseline="0" dirty="0" smtClean="0">
                <a:sym typeface="Wingdings" pitchFamily="2" charset="2"/>
              </a:rPr>
              <a:t>Traitement du risque dans le dossier client </a:t>
            </a:r>
            <a:r>
              <a:rPr lang="fr-FR" baseline="0" dirty="0" err="1" smtClean="0">
                <a:sym typeface="Wingdings" pitchFamily="2" charset="2"/>
              </a:rPr>
              <a:t>PGI</a:t>
            </a:r>
            <a:r>
              <a:rPr lang="fr-FR" baseline="0" dirty="0" smtClean="0">
                <a:sym typeface="Wingdings" pitchFamily="2" charset="2"/>
              </a:rPr>
              <a:t> (les feux « verts/oranges/rouge » de </a:t>
            </a:r>
            <a:r>
              <a:rPr lang="fr-FR" baseline="0" dirty="0" err="1" smtClean="0">
                <a:sym typeface="Wingdings" pitchFamily="2" charset="2"/>
              </a:rPr>
              <a:t>Cegid</a:t>
            </a:r>
            <a:r>
              <a:rPr lang="fr-FR" baseline="0" dirty="0" smtClean="0">
                <a:sym typeface="Wingdings" pitchFamily="2" charset="2"/>
              </a:rPr>
              <a:t> )</a:t>
            </a:r>
          </a:p>
          <a:p>
            <a:pPr marL="685800" lvl="1" indent="-228600">
              <a:buFont typeface="+mj-lt"/>
              <a:buAutoNum type="alphaLcParenR"/>
            </a:pPr>
            <a:r>
              <a:rPr lang="fr-FR" baseline="0" dirty="0" smtClean="0">
                <a:sym typeface="Wingdings" pitchFamily="2" charset="2"/>
              </a:rPr>
              <a:t>Mettre en place des relances mieux organisées</a:t>
            </a:r>
          </a:p>
          <a:p>
            <a:pPr marL="685800" lvl="1" indent="-228600">
              <a:buFont typeface="+mj-lt"/>
              <a:buAutoNum type="alphaLcParenR"/>
            </a:pPr>
            <a:r>
              <a:rPr lang="fr-FR" baseline="0" dirty="0" smtClean="0">
                <a:sym typeface="Wingdings" pitchFamily="2" charset="2"/>
              </a:rPr>
              <a:t>Et éventuellement d’autres actions </a:t>
            </a:r>
            <a:r>
              <a:rPr lang="fr-FR" baseline="0" dirty="0" err="1" smtClean="0">
                <a:sym typeface="Wingdings" pitchFamily="2" charset="2"/>
              </a:rPr>
              <a:t>contextualisées</a:t>
            </a:r>
            <a:r>
              <a:rPr lang="fr-FR" baseline="0" dirty="0" smtClean="0">
                <a:sym typeface="Wingdings" pitchFamily="2" charset="2"/>
              </a:rPr>
              <a:t> (traiter les retards ou impayés de gros clients, de clients mécontents, etc.)</a:t>
            </a:r>
          </a:p>
          <a:p>
            <a:pPr marL="228600" lvl="0" indent="-228600">
              <a:buAutoNum type="arabicPeriod"/>
            </a:pPr>
            <a:r>
              <a:rPr lang="fr-FR" baseline="0" dirty="0" smtClean="0">
                <a:sym typeface="Wingdings" pitchFamily="2" charset="2"/>
              </a:rPr>
              <a:t>Synthèse des propositions </a:t>
            </a:r>
          </a:p>
          <a:p>
            <a:pPr marL="685800" lvl="1" indent="-228600">
              <a:buAutoNum type="arabicPeriod"/>
            </a:pPr>
            <a:r>
              <a:rPr lang="fr-FR" baseline="0" dirty="0" smtClean="0">
                <a:sym typeface="Wingdings" pitchFamily="2" charset="2"/>
              </a:rPr>
              <a:t>+ Apport complémentaire : note de service n°2 </a:t>
            </a:r>
            <a:r>
              <a:rPr lang="fr-FR" b="1" i="1" baseline="0" dirty="0" smtClean="0">
                <a:sym typeface="Wingdings" pitchFamily="2" charset="2"/>
              </a:rPr>
              <a:t>(montrer)</a:t>
            </a:r>
          </a:p>
          <a:p>
            <a:pPr marL="228600" lvl="0" indent="-228600">
              <a:buAutoNum type="arabicPeriod"/>
            </a:pPr>
            <a:r>
              <a:rPr lang="fr-FR" b="0" i="0" baseline="0" dirty="0" smtClean="0">
                <a:sym typeface="Wingdings" pitchFamily="2" charset="2"/>
              </a:rPr>
              <a:t>Mise en place et mise en œuvre : </a:t>
            </a:r>
          </a:p>
          <a:p>
            <a:pPr marL="685800" lvl="1" indent="-228600">
              <a:buAutoNum type="arabicPeriod"/>
            </a:pPr>
            <a:r>
              <a:rPr lang="fr-FR" b="0" i="0" baseline="0" dirty="0" smtClean="0">
                <a:sym typeface="Wingdings" pitchFamily="2" charset="2"/>
              </a:rPr>
              <a:t>Dans le dossier clients (gestion du risque : </a:t>
            </a:r>
            <a:r>
              <a:rPr lang="fr-FR" b="1" i="1" baseline="0" dirty="0" smtClean="0">
                <a:sym typeface="Wingdings" pitchFamily="2" charset="2"/>
              </a:rPr>
              <a:t>montrer </a:t>
            </a:r>
            <a:r>
              <a:rPr lang="fr-FR" b="1" i="1" baseline="0" dirty="0" smtClean="0"/>
              <a:t>vid07</a:t>
            </a:r>
            <a:r>
              <a:rPr lang="fr-FR" b="1" i="1" baseline="0" dirty="0" smtClean="0">
                <a:sym typeface="Wingdings" pitchFamily="2" charset="2"/>
              </a:rPr>
              <a:t>,</a:t>
            </a:r>
            <a:r>
              <a:rPr lang="fr-FR" b="0" i="0" baseline="0" dirty="0" smtClean="0">
                <a:sym typeface="Wingdings" pitchFamily="2" charset="2"/>
              </a:rPr>
              <a:t> technique de relances : </a:t>
            </a:r>
            <a:r>
              <a:rPr lang="fr-FR" b="1" i="1" baseline="0" dirty="0" smtClean="0">
                <a:sym typeface="Wingdings" pitchFamily="2" charset="2"/>
              </a:rPr>
              <a:t>(montrer </a:t>
            </a:r>
            <a:r>
              <a:rPr lang="fr-FR" b="1" i="1" baseline="0" dirty="0" smtClean="0"/>
              <a:t>vid06</a:t>
            </a:r>
            <a:r>
              <a:rPr lang="fr-FR" b="1" i="1" baseline="0" dirty="0" smtClean="0">
                <a:sym typeface="Wingdings" pitchFamily="2" charset="2"/>
              </a:rPr>
              <a:t>)</a:t>
            </a:r>
            <a:r>
              <a:rPr lang="fr-FR" b="0" i="0" baseline="0" dirty="0" smtClean="0">
                <a:sym typeface="Wingdings" pitchFamily="2" charset="2"/>
              </a:rPr>
              <a:t>)</a:t>
            </a:r>
          </a:p>
          <a:p>
            <a:pPr marL="228600" lvl="0" indent="-228600">
              <a:buAutoNum type="arabicPeriod"/>
            </a:pPr>
            <a:endParaRPr lang="fr-FR" b="1" i="1" baseline="0" dirty="0" smtClean="0">
              <a:sym typeface="Wingdings" pitchFamily="2" charset="2"/>
            </a:endParaRPr>
          </a:p>
          <a:p>
            <a:pPr marL="228600" lvl="0" indent="-228600">
              <a:buAutoNum type="arabicPeriod"/>
            </a:pPr>
            <a:endParaRPr lang="fr-FR" b="1" i="1" baseline="0" dirty="0" smtClean="0">
              <a:sym typeface="Wingdings" pitchFamily="2" charset="2"/>
            </a:endParaRPr>
          </a:p>
          <a:p>
            <a:pPr marL="685800" lvl="1" indent="-228600">
              <a:buAutoNum type="arabicPeriod"/>
            </a:pPr>
            <a:endParaRPr lang="fr-FR" baseline="0" dirty="0" smtClean="0">
              <a:sym typeface="Wingdings" pitchFamily="2" charset="2"/>
            </a:endParaRPr>
          </a:p>
          <a:p>
            <a:pPr marL="685800" lvl="1" indent="-228600">
              <a:buAutoNum type="arabicPeriod"/>
            </a:pPr>
            <a:endParaRPr lang="fr-FR" baseline="0" dirty="0" smtClean="0">
              <a:sym typeface="Wingdings" pitchFamily="2" charset="2"/>
            </a:endParaRPr>
          </a:p>
          <a:p>
            <a:pPr marL="685800" lvl="1" indent="-228600">
              <a:buAutoNum type="arabicPeriod"/>
            </a:pPr>
            <a:endParaRPr lang="fr-FR" baseline="0" dirty="0" smtClean="0">
              <a:sym typeface="Wingdings" pitchFamily="2" charset="2"/>
            </a:endParaRPr>
          </a:p>
          <a:p>
            <a:pPr marL="228600" indent="-228600">
              <a:buAutoNum type="arabicPeriod"/>
            </a:pPr>
            <a:endParaRPr lang="fr-FR" b="1" i="1" baseline="0" dirty="0" smtClean="0">
              <a:solidFill>
                <a:srgbClr val="C00000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FB6AD-FD3F-4D2F-BE56-6F126D9DC66B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L’idée du scénario</a:t>
            </a:r>
            <a:r>
              <a:rPr lang="fr-FR" baseline="0" dirty="0" smtClean="0"/>
              <a:t> « off shore », </a:t>
            </a:r>
            <a:r>
              <a:rPr lang="fr-FR" b="1" baseline="0" dirty="0" smtClean="0">
                <a:solidFill>
                  <a:srgbClr val="000000"/>
                </a:solidFill>
              </a:rPr>
              <a:t>détaché</a:t>
            </a:r>
            <a:r>
              <a:rPr lang="fr-FR" b="1" baseline="0" dirty="0" smtClean="0"/>
              <a:t> du contexte et du </a:t>
            </a:r>
            <a:r>
              <a:rPr lang="fr-FR" b="1" baseline="0" dirty="0" err="1" smtClean="0"/>
              <a:t>PGI</a:t>
            </a:r>
            <a:r>
              <a:rPr lang="fr-FR" baseline="0" dirty="0" smtClean="0"/>
              <a:t>, </a:t>
            </a:r>
          </a:p>
          <a:p>
            <a:r>
              <a:rPr lang="fr-FR" baseline="0" dirty="0" smtClean="0"/>
              <a:t>permet </a:t>
            </a:r>
          </a:p>
          <a:p>
            <a:pPr>
              <a:buFontTx/>
              <a:buChar char="-"/>
            </a:pPr>
            <a:r>
              <a:rPr lang="fr-FR" baseline="0" dirty="0" smtClean="0"/>
              <a:t> de se concentrer uniquement sur la didactique (comment faire « passer » les savoirs, les méthodes, les techniques comptables et de gestion),</a:t>
            </a:r>
          </a:p>
          <a:p>
            <a:pPr>
              <a:buFontTx/>
              <a:buChar char="-"/>
            </a:pPr>
            <a:r>
              <a:rPr lang="fr-FR" baseline="0" dirty="0" smtClean="0"/>
              <a:t> de créer des scénarios transférables (d’un contexte à un autre, d’un PGI à un autre).</a:t>
            </a:r>
          </a:p>
          <a:p>
            <a:pPr>
              <a:buFontTx/>
              <a:buChar char="-"/>
            </a:pPr>
            <a:endParaRPr lang="fr-FR" baseline="0" dirty="0" smtClean="0"/>
          </a:p>
          <a:p>
            <a:pPr>
              <a:buFontTx/>
              <a:buNone/>
            </a:pPr>
            <a:r>
              <a:rPr lang="fr-FR" baseline="0" dirty="0" smtClean="0"/>
              <a:t>Il s’agit de voir et prévoir :</a:t>
            </a:r>
          </a:p>
          <a:p>
            <a:pPr>
              <a:buFontTx/>
              <a:buNone/>
            </a:pPr>
            <a:r>
              <a:rPr lang="fr-FR" baseline="0" dirty="0" smtClean="0"/>
              <a:t>- pour atteindre telle ou telle compétence et/ou résultat attendu, </a:t>
            </a:r>
          </a:p>
          <a:p>
            <a:pPr>
              <a:buFontTx/>
              <a:buNone/>
            </a:pPr>
            <a:r>
              <a:rPr lang="fr-FR" baseline="0" dirty="0" smtClean="0"/>
              <a:t>- ce qu’il faut donner à l’étudiant (éléments de contexte, ressources de type savoirs ou méthodes, modes opératoires, etc.), </a:t>
            </a:r>
          </a:p>
          <a:p>
            <a:pPr>
              <a:buFontTx/>
              <a:buNone/>
            </a:pPr>
            <a:r>
              <a:rPr lang="fr-FR" baseline="0" dirty="0" smtClean="0"/>
              <a:t>- ce que l’on va lui confier comme travail à faire (ou « activités », ou « missions »).</a:t>
            </a:r>
          </a:p>
          <a:p>
            <a:pPr>
              <a:buFontTx/>
              <a:buNone/>
            </a:pPr>
            <a:endParaRPr lang="fr-FR" baseline="0" dirty="0" smtClean="0"/>
          </a:p>
          <a:p>
            <a:pPr>
              <a:buFontTx/>
              <a:buNone/>
            </a:pPr>
            <a:r>
              <a:rPr lang="fr-FR" b="1" i="1" baseline="0" dirty="0" smtClean="0"/>
              <a:t>= « on donne » / « ils font » / « pour quelle compétence ? »</a:t>
            </a:r>
          </a:p>
          <a:p>
            <a:pPr>
              <a:buFontTx/>
              <a:buNone/>
            </a:pPr>
            <a:endParaRPr lang="fr-FR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 smtClean="0">
                <a:solidFill>
                  <a:schemeClr val="accent2"/>
                </a:solidFill>
              </a:rPr>
              <a:t>Exemple </a:t>
            </a:r>
            <a:r>
              <a:rPr lang="fr-FR" i="1" dirty="0" smtClean="0">
                <a:solidFill>
                  <a:srgbClr val="FF0000"/>
                </a:solidFill>
              </a:rPr>
              <a:t>: voir le document</a:t>
            </a:r>
            <a:r>
              <a:rPr lang="fr-FR" i="1" baseline="0" dirty="0" smtClean="0">
                <a:solidFill>
                  <a:srgbClr val="FF0000"/>
                </a:solidFill>
              </a:rPr>
              <a:t> Scenario.docx</a:t>
            </a:r>
            <a:endParaRPr lang="fr-FR" i="1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fr-FR" i="1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fr-FR" i="1" dirty="0" smtClean="0">
                <a:solidFill>
                  <a:schemeClr val="accent2"/>
                </a:solidFill>
              </a:rPr>
              <a:t>NB : même si au départ, on a conçu un scénario à</a:t>
            </a:r>
            <a:r>
              <a:rPr lang="fr-FR" i="1" baseline="0" dirty="0" smtClean="0">
                <a:solidFill>
                  <a:schemeClr val="accent2"/>
                </a:solidFill>
              </a:rPr>
              <a:t> partir d’un contexte et avec un </a:t>
            </a:r>
            <a:r>
              <a:rPr lang="fr-FR" i="1" baseline="0" dirty="0" err="1" smtClean="0">
                <a:solidFill>
                  <a:schemeClr val="accent2"/>
                </a:solidFill>
              </a:rPr>
              <a:t>PGI</a:t>
            </a:r>
            <a:r>
              <a:rPr lang="fr-FR" i="1" baseline="0" dirty="0" smtClean="0">
                <a:solidFill>
                  <a:schemeClr val="accent2"/>
                </a:solidFill>
              </a:rPr>
              <a:t>, il faudra à un moment donné, faire la démarche inverse permettant de le « détacher » du contexte et du </a:t>
            </a:r>
            <a:r>
              <a:rPr lang="fr-FR" i="1" baseline="0" dirty="0" err="1" smtClean="0">
                <a:solidFill>
                  <a:schemeClr val="accent2"/>
                </a:solidFill>
              </a:rPr>
              <a:t>PGI</a:t>
            </a:r>
            <a:r>
              <a:rPr lang="fr-FR" i="1" baseline="0" dirty="0" smtClean="0">
                <a:solidFill>
                  <a:schemeClr val="accent2"/>
                </a:solidFill>
              </a:rPr>
              <a:t> utilisé.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FB6AD-FD3F-4D2F-BE56-6F126D9DC66B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La phrase choc,</a:t>
            </a:r>
            <a:r>
              <a:rPr lang="fr-FR" baseline="0" dirty="0" smtClean="0"/>
              <a:t> catastrophique, prononcée par </a:t>
            </a:r>
            <a:r>
              <a:rPr lang="fr-FR" dirty="0" smtClean="0"/>
              <a:t>des étudiants, serait :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i="1" dirty="0" smtClean="0"/>
              <a:t>« avec notre </a:t>
            </a:r>
            <a:r>
              <a:rPr lang="fr-FR" b="1" i="1" baseline="0" dirty="0" smtClean="0"/>
              <a:t> professeur,  M…, on fait du </a:t>
            </a:r>
            <a:r>
              <a:rPr lang="fr-FR" b="1" i="1" baseline="0" dirty="0" err="1" smtClean="0"/>
              <a:t>PGI</a:t>
            </a:r>
            <a:r>
              <a:rPr lang="fr-FR" b="1" i="1" baseline="0" dirty="0" smtClean="0"/>
              <a:t> </a:t>
            </a:r>
            <a:r>
              <a:rPr lang="fr-FR" b="1" i="1" dirty="0" smtClean="0"/>
              <a:t>»  !!!!</a:t>
            </a:r>
          </a:p>
          <a:p>
            <a:r>
              <a:rPr lang="fr-FR" baseline="0" dirty="0" smtClean="0"/>
              <a:t> </a:t>
            </a:r>
          </a:p>
          <a:p>
            <a:r>
              <a:rPr lang="fr-FR" baseline="0" dirty="0" smtClean="0"/>
              <a:t>Pour éviter cela, le </a:t>
            </a:r>
            <a:r>
              <a:rPr lang="fr-FR" baseline="0" dirty="0" err="1" smtClean="0"/>
              <a:t>PGI</a:t>
            </a:r>
            <a:r>
              <a:rPr lang="fr-FR" baseline="0" dirty="0" smtClean="0"/>
              <a:t> apparaît en dernier dans la logique de création : </a:t>
            </a:r>
          </a:p>
          <a:p>
            <a:r>
              <a:rPr lang="fr-FR" baseline="0" dirty="0" smtClean="0"/>
              <a:t>1 . Construction de scénarios traitant des activités du référentiel (visant les compétences et résultats attendus, et établissant les ressources nécessaires au traitement)</a:t>
            </a:r>
          </a:p>
          <a:p>
            <a:r>
              <a:rPr lang="fr-FR" baseline="0" dirty="0" smtClean="0"/>
              <a:t>2.  Les scénarios peuvent être appliqués ou adaptés (si nécessaire) à des contextes différents, après avoir choisi une démarche de mise en œuvre</a:t>
            </a:r>
          </a:p>
          <a:p>
            <a:r>
              <a:rPr lang="fr-FR" baseline="0" dirty="0" smtClean="0"/>
              <a:t>3 . Le scénario et son contexte sont implantés dans le PGI (souvent avec nécessité d’apport de données complémentaires, ou saisie d’évènements et flux…)</a:t>
            </a:r>
          </a:p>
          <a:p>
            <a:endParaRPr lang="fr-FR" baseline="0" dirty="0" smtClean="0"/>
          </a:p>
          <a:p>
            <a:r>
              <a:rPr lang="fr-FR" baseline="0" dirty="0" smtClean="0"/>
              <a:t>Bien entendu, des corrections rétroactives du scénario, ou du contexte peuvent être nécessaires. Le processus d’élaboration n’est pas si linéaire…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FB6AD-FD3F-4D2F-BE56-6F126D9DC66B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Nous avons repéré plusieurs démarches pédagogiques possibles pour l’enseignant</a:t>
            </a:r>
            <a:r>
              <a:rPr lang="fr-FR" baseline="0" dirty="0" smtClean="0"/>
              <a:t> </a:t>
            </a:r>
            <a:r>
              <a:rPr lang="fr-FR" dirty="0" smtClean="0"/>
              <a:t>:</a:t>
            </a:r>
          </a:p>
          <a:p>
            <a:r>
              <a:rPr lang="fr-FR" dirty="0" smtClean="0"/>
              <a:t>Type 1 : démarche qui  entre par les compétences et les résultats attendus</a:t>
            </a:r>
          </a:p>
          <a:p>
            <a:r>
              <a:rPr lang="fr-FR" dirty="0" smtClean="0"/>
              <a:t>Type 2 : entrée</a:t>
            </a:r>
            <a:r>
              <a:rPr lang="fr-FR" baseline="0" dirty="0" smtClean="0"/>
              <a:t> par l’activité</a:t>
            </a:r>
            <a:endParaRPr lang="fr-FR" dirty="0" smtClean="0"/>
          </a:p>
          <a:p>
            <a:r>
              <a:rPr lang="fr-FR" dirty="0" smtClean="0"/>
              <a:t>Type 3 : démarche qui entre dans les activités</a:t>
            </a:r>
            <a:r>
              <a:rPr lang="fr-FR" baseline="0" dirty="0" smtClean="0"/>
              <a:t> par le parcours et les situations</a:t>
            </a:r>
          </a:p>
          <a:p>
            <a:r>
              <a:rPr lang="fr-FR" dirty="0" smtClean="0"/>
              <a:t>Type 4 : démarche hybride, qui mixe les trois précédentes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FB6AD-FD3F-4D2F-BE56-6F126D9DC66B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1" indent="-228600" algn="l">
              <a:buNone/>
            </a:pPr>
            <a:r>
              <a:rPr lang="fr-FR" b="0" i="0" baseline="0" dirty="0" smtClean="0">
                <a:solidFill>
                  <a:srgbClr val="FF0000"/>
                </a:solidFill>
              </a:rPr>
              <a:t>Nécessite une concertation en te enseignants du niveau,</a:t>
            </a:r>
          </a:p>
          <a:p>
            <a:pPr marL="0" lvl="1" indent="-228600" algn="l">
              <a:buNone/>
            </a:pPr>
            <a:r>
              <a:rPr lang="fr-FR" b="0" i="0" baseline="0" dirty="0" smtClean="0">
                <a:solidFill>
                  <a:srgbClr val="FF0000"/>
                </a:solidFill>
              </a:rPr>
              <a:t>Nécessite que l’enseignant de P7 ne soit pas un spécialiste, </a:t>
            </a:r>
            <a:r>
              <a:rPr lang="fr-FR" b="0" i="0" baseline="0" dirty="0" err="1" smtClean="0">
                <a:solidFill>
                  <a:srgbClr val="FF0000"/>
                </a:solidFill>
              </a:rPr>
              <a:t>masi</a:t>
            </a:r>
            <a:r>
              <a:rPr lang="fr-FR" b="0" i="0" baseline="0" dirty="0" smtClean="0">
                <a:solidFill>
                  <a:srgbClr val="FF0000"/>
                </a:solidFill>
              </a:rPr>
              <a:t> soit impliqué dans les  autres processus</a:t>
            </a:r>
            <a:endParaRPr lang="fr-FR" b="0" i="0" baseline="0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FB6AD-FD3F-4D2F-BE56-6F126D9DC66B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FDC4A-C059-4CD4-A42A-B9CEFDC08CC7}" type="datetimeFigureOut">
              <a:rPr lang="fr-FR" smtClean="0"/>
              <a:pPr/>
              <a:t>24/11/2014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2918-FF33-4093-BDB8-BAAE982E8A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FDC4A-C059-4CD4-A42A-B9CEFDC08CC7}" type="datetimeFigureOut">
              <a:rPr lang="fr-FR" smtClean="0"/>
              <a:pPr/>
              <a:t>24/11/2014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2918-FF33-4093-BDB8-BAAE982E8A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FDC4A-C059-4CD4-A42A-B9CEFDC08CC7}" type="datetimeFigureOut">
              <a:rPr lang="fr-FR" smtClean="0"/>
              <a:pPr/>
              <a:t>24/11/2014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2918-FF33-4093-BDB8-BAAE982E8A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FDC4A-C059-4CD4-A42A-B9CEFDC08CC7}" type="datetimeFigureOut">
              <a:rPr lang="fr-FR" smtClean="0"/>
              <a:pPr/>
              <a:t>24/11/2014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2918-FF33-4093-BDB8-BAAE982E8A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FDC4A-C059-4CD4-A42A-B9CEFDC08CC7}" type="datetimeFigureOut">
              <a:rPr lang="fr-FR" smtClean="0"/>
              <a:pPr/>
              <a:t>24/11/2014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2918-FF33-4093-BDB8-BAAE982E8A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FDC4A-C059-4CD4-A42A-B9CEFDC08CC7}" type="datetimeFigureOut">
              <a:rPr lang="fr-FR" smtClean="0"/>
              <a:pPr/>
              <a:t>24/11/2014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2918-FF33-4093-BDB8-BAAE982E8A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FDC4A-C059-4CD4-A42A-B9CEFDC08CC7}" type="datetimeFigureOut">
              <a:rPr lang="fr-FR" smtClean="0"/>
              <a:pPr/>
              <a:t>24/11/2014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2918-FF33-4093-BDB8-BAAE982E8A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FDC4A-C059-4CD4-A42A-B9CEFDC08CC7}" type="datetimeFigureOut">
              <a:rPr lang="fr-FR" smtClean="0"/>
              <a:pPr/>
              <a:t>24/11/2014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2918-FF33-4093-BDB8-BAAE982E8A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FDC4A-C059-4CD4-A42A-B9CEFDC08CC7}" type="datetimeFigureOut">
              <a:rPr lang="fr-FR" smtClean="0"/>
              <a:pPr/>
              <a:t>24/11/2014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2918-FF33-4093-BDB8-BAAE982E8A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FDC4A-C059-4CD4-A42A-B9CEFDC08CC7}" type="datetimeFigureOut">
              <a:rPr lang="fr-FR" smtClean="0"/>
              <a:pPr/>
              <a:t>24/11/2014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2918-FF33-4093-BDB8-BAAE982E8A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FDC4A-C059-4CD4-A42A-B9CEFDC08CC7}" type="datetimeFigureOut">
              <a:rPr lang="fr-FR" smtClean="0"/>
              <a:pPr/>
              <a:t>24/11/2014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2918-FF33-4093-BDB8-BAAE982E8A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FDC4A-C059-4CD4-A42A-B9CEFDC08CC7}" type="datetimeFigureOut">
              <a:rPr lang="fr-FR" smtClean="0"/>
              <a:pPr/>
              <a:t>24/11/2014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E2918-FF33-4093-BDB8-BAAE982E8A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prezi/exploitation-de5470cd47/Prezi.exe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listes.ac-grenoble.fr/wws/info/cgo/" TargetMode="External"/><Relationship Id="rId2" Type="http://schemas.openxmlformats.org/officeDocument/2006/relationships/hyperlink" Target="http://crcf@ac-grenoble.fr/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../Etudiant/ContexteCB2C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3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hyperlink" Target="../Etudiant/FicheTravail.docx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videosPGI&amp;tableur/video3.avi" TargetMode="External"/><Relationship Id="rId3" Type="http://schemas.openxmlformats.org/officeDocument/2006/relationships/notesSlide" Target="../notesSlides/notesSlide4.xml"/><Relationship Id="rId7" Type="http://schemas.openxmlformats.org/officeDocument/2006/relationships/hyperlink" Target="videosPGI&amp;tableur/video2.avi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3.gif"/><Relationship Id="rId11" Type="http://schemas.openxmlformats.org/officeDocument/2006/relationships/hyperlink" Target="videosPGI&amp;tableur/video4.avi" TargetMode="External"/><Relationship Id="rId5" Type="http://schemas.openxmlformats.org/officeDocument/2006/relationships/hyperlink" Target="videosPGI&amp;tableur/video1.avi" TargetMode="External"/><Relationship Id="rId10" Type="http://schemas.openxmlformats.org/officeDocument/2006/relationships/image" Target="../media/image4.png"/><Relationship Id="rId4" Type="http://schemas.openxmlformats.org/officeDocument/2006/relationships/hyperlink" Target="ArborescenceDocuments.pdf" TargetMode="External"/><Relationship Id="rId9" Type="http://schemas.openxmlformats.org/officeDocument/2006/relationships/hyperlink" Target="videosPGI&amp;tableur/EnCoursParClient.xls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ArborescenceDocuments.pdf" TargetMode="External"/><Relationship Id="rId7" Type="http://schemas.openxmlformats.org/officeDocument/2006/relationships/hyperlink" Target="videosPGI&amp;tableur/video6.avi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videosPGI&amp;tableur/video7.avi" TargetMode="External"/><Relationship Id="rId5" Type="http://schemas.openxmlformats.org/officeDocument/2006/relationships/image" Target="../media/image3.gif"/><Relationship Id="rId4" Type="http://schemas.openxmlformats.org/officeDocument/2006/relationships/hyperlink" Target="videosPGI&amp;tableur/video5.avi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GrilleAnalyseScenarioVierge.docx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918648" cy="3024336"/>
          </a:xfrm>
          <a:gradFill>
            <a:gsLst>
              <a:gs pos="0">
                <a:schemeClr val="tx1">
                  <a:lumMod val="75000"/>
                  <a:lumOff val="25000"/>
                </a:schemeClr>
              </a:gs>
              <a:gs pos="80000">
                <a:schemeClr val="dk1">
                  <a:shade val="93000"/>
                  <a:satMod val="130000"/>
                </a:schemeClr>
              </a:gs>
              <a:gs pos="100000">
                <a:schemeClr val="dk1">
                  <a:shade val="94000"/>
                  <a:satMod val="135000"/>
                </a:schemeClr>
              </a:gs>
            </a:gsLst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RÉNOVATION </a:t>
            </a:r>
            <a:br>
              <a:rPr lang="fr-FR" dirty="0" smtClean="0"/>
            </a:br>
            <a:r>
              <a:rPr lang="fr-FR" dirty="0" smtClean="0"/>
              <a:t>BTS Comptabilité et Gestion 2015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CB2C : un exemple de situation professionnelle 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1979712" y="5373216"/>
            <a:ext cx="5256584" cy="936104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fr-FR" sz="1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Christine Forest</a:t>
            </a:r>
            <a:br>
              <a:rPr lang="fr-FR" sz="1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fr-FR" sz="1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Stéphane </a:t>
            </a:r>
            <a:r>
              <a:rPr lang="fr-FR" sz="18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Bessière</a:t>
            </a:r>
            <a:r>
              <a:rPr lang="fr-FR" sz="1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algn="r">
              <a:spcBef>
                <a:spcPts val="0"/>
              </a:spcBef>
            </a:pPr>
            <a:r>
              <a:rPr lang="fr-FR" sz="1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Daniel Perrin Toinin</a:t>
            </a:r>
            <a:endParaRPr lang="fr-FR" sz="18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Image 2"/>
          <p:cNvPicPr/>
          <p:nvPr/>
        </p:nvPicPr>
        <p:blipFill>
          <a:blip r:embed="rId3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80312" y="5301208"/>
            <a:ext cx="1368152" cy="108012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60648"/>
            <a:ext cx="145585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"/>
          <p:cNvSpPr txBox="1">
            <a:spLocks/>
          </p:cNvSpPr>
          <p:nvPr/>
        </p:nvSpPr>
        <p:spPr>
          <a:xfrm>
            <a:off x="755576" y="188640"/>
            <a:ext cx="8064896" cy="792088"/>
          </a:xfrm>
          <a:prstGeom prst="rect">
            <a:avLst/>
          </a:prstGeom>
          <a:gradFill flip="none" rotWithShape="1">
            <a:gsLst>
              <a:gs pos="25000">
                <a:schemeClr val="tx1">
                  <a:lumMod val="95000"/>
                  <a:lumOff val="5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1346200" indent="-1346200" algn="ctr">
              <a:spcBef>
                <a:spcPct val="0"/>
              </a:spcBef>
              <a:tabLst>
                <a:tab pos="8069263" algn="r"/>
              </a:tabLst>
              <a:defRPr/>
            </a:pPr>
            <a:r>
              <a:rPr lang="fr-FR" sz="2400" b="1" dirty="0" smtClean="0"/>
              <a:t>3 . « Mobiliser les compétences de façon intégrée et transversale» 	</a:t>
            </a:r>
            <a:r>
              <a:rPr lang="fr-FR" sz="2000" b="1" i="1" dirty="0" smtClean="0"/>
              <a:t>(RAP p119)</a:t>
            </a:r>
            <a:endParaRPr lang="fr-FR" sz="2400" b="1" i="1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fr-FR" sz="2800" dirty="0" smtClean="0"/>
              <a:t>Le scénario de l’activité 1.4 et les liens vers le P7</a:t>
            </a:r>
          </a:p>
          <a:p>
            <a:pPr lvl="1">
              <a:buNone/>
            </a:pPr>
            <a:endParaRPr lang="fr-FR" sz="2000" dirty="0" smtClean="0">
              <a:solidFill>
                <a:srgbClr val="C00000"/>
              </a:solidFill>
            </a:endParaRPr>
          </a:p>
          <a:p>
            <a:pPr lvl="1">
              <a:buNone/>
            </a:pPr>
            <a:endParaRPr lang="fr-FR" sz="2000" dirty="0" smtClean="0">
              <a:solidFill>
                <a:srgbClr val="C00000"/>
              </a:solidFill>
            </a:endParaRPr>
          </a:p>
          <a:p>
            <a:pPr marL="447675" lvl="1" indent="9525">
              <a:buNone/>
            </a:pPr>
            <a:r>
              <a:rPr lang="fr-FR" dirty="0" smtClean="0">
                <a:solidFill>
                  <a:srgbClr val="0000CC"/>
                </a:solidFill>
              </a:rPr>
              <a:t>Comme en entreprise, le groupe ou l’enseignant peut être amené à faire appel au processus support pour résoudre des problèmes.</a:t>
            </a:r>
          </a:p>
          <a:p>
            <a:pPr marL="447675" lvl="1" indent="9525">
              <a:buNone/>
            </a:pPr>
            <a:r>
              <a:rPr lang="fr-FR" sz="2400" i="1" dirty="0" smtClean="0">
                <a:solidFill>
                  <a:srgbClr val="0000CC"/>
                </a:solidFill>
              </a:rPr>
              <a:t>(extractions  multi tables par exemple pour obtenir les encours par famille de clients…).</a:t>
            </a:r>
          </a:p>
          <a:p>
            <a:pPr lvl="1">
              <a:buNone/>
            </a:pPr>
            <a:endParaRPr lang="fr-FR" sz="2000" dirty="0" smtClean="0">
              <a:solidFill>
                <a:srgbClr val="C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6632"/>
            <a:ext cx="1455852" cy="881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176464"/>
          </a:xfrm>
        </p:spPr>
        <p:txBody>
          <a:bodyPr>
            <a:noAutofit/>
          </a:bodyPr>
          <a:lstStyle/>
          <a:p>
            <a:r>
              <a:rPr lang="fr-FR" b="1" dirty="0" smtClean="0"/>
              <a:t>CB2C- activité 1.4 et liens vers le P7</a:t>
            </a:r>
          </a:p>
          <a:p>
            <a:pPr>
              <a:buNone/>
            </a:pPr>
            <a:endParaRPr lang="fr-FR" dirty="0" smtClean="0"/>
          </a:p>
          <a:p>
            <a:pPr marL="914400" lvl="1" indent="-457200">
              <a:buFont typeface="+mj-lt"/>
              <a:buAutoNum type="arabicPeriod"/>
            </a:pPr>
            <a:r>
              <a:rPr lang="fr-FR" dirty="0" smtClean="0">
                <a:solidFill>
                  <a:srgbClr val="0000CC"/>
                </a:solidFill>
              </a:rPr>
              <a:t>De l’interrogation des la base </a:t>
            </a:r>
            <a:r>
              <a:rPr lang="fr-FR" dirty="0" err="1" smtClean="0">
                <a:solidFill>
                  <a:srgbClr val="0000CC"/>
                </a:solidFill>
              </a:rPr>
              <a:t>PGI</a:t>
            </a:r>
            <a:r>
              <a:rPr lang="fr-FR" dirty="0" smtClean="0">
                <a:solidFill>
                  <a:srgbClr val="0000CC"/>
                </a:solidFill>
              </a:rPr>
              <a:t> au SQL…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fr-FR" sz="2000" dirty="0" smtClean="0">
                <a:solidFill>
                  <a:srgbClr val="0000CC"/>
                </a:solidFill>
              </a:rPr>
              <a:t>Analyser les critères de filtrage comme des critères de requête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fr-FR" sz="2000" dirty="0" smtClean="0">
                <a:solidFill>
                  <a:srgbClr val="0000CC"/>
                </a:solidFill>
              </a:rPr>
              <a:t>Observer la traduction SQL des filtres des formulaires ou des états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fr-FR" sz="2000" dirty="0" smtClean="0">
                <a:solidFill>
                  <a:srgbClr val="0000CC"/>
                </a:solidFill>
              </a:rPr>
              <a:t>Utiliser l’outil de conception de requêtes SQL intégrés au </a:t>
            </a:r>
            <a:r>
              <a:rPr lang="fr-FR" sz="2000" dirty="0" err="1" smtClean="0">
                <a:solidFill>
                  <a:srgbClr val="0000CC"/>
                </a:solidFill>
              </a:rPr>
              <a:t>PGI</a:t>
            </a:r>
            <a:endParaRPr lang="fr-FR" sz="2000" dirty="0" smtClean="0">
              <a:solidFill>
                <a:srgbClr val="0000CC"/>
              </a:solidFill>
            </a:endParaRP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fr-FR" sz="2000" dirty="0" smtClean="0">
                <a:solidFill>
                  <a:srgbClr val="0000CC"/>
                </a:solidFill>
              </a:rPr>
              <a:t>Construire des tableaux d’analyse (tris, regroupements, agrégats…)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fr-FR" sz="2000" dirty="0" smtClean="0">
                <a:solidFill>
                  <a:srgbClr val="0000CC"/>
                </a:solidFill>
              </a:rPr>
              <a:t>Lier les extractions de façon dynamique vers le tableur ou une </a:t>
            </a:r>
            <a:r>
              <a:rPr lang="fr-FR" sz="2000" dirty="0" err="1" smtClean="0">
                <a:solidFill>
                  <a:srgbClr val="0000CC"/>
                </a:solidFill>
              </a:rPr>
              <a:t>SGBD-R</a:t>
            </a:r>
            <a:endParaRPr lang="fr-FR" sz="2000" dirty="0" smtClean="0">
              <a:solidFill>
                <a:srgbClr val="0000CC"/>
              </a:solidFill>
            </a:endParaRPr>
          </a:p>
          <a:p>
            <a:pPr lvl="1">
              <a:buNone/>
            </a:pPr>
            <a:endParaRPr lang="fr-FR" sz="2400" dirty="0" smtClean="0">
              <a:solidFill>
                <a:srgbClr val="C00000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539552" y="188640"/>
            <a:ext cx="8280920" cy="792088"/>
          </a:xfrm>
          <a:prstGeom prst="rect">
            <a:avLst/>
          </a:prstGeom>
          <a:gradFill flip="none" rotWithShape="1">
            <a:gsLst>
              <a:gs pos="25000">
                <a:schemeClr val="tx1">
                  <a:lumMod val="95000"/>
                  <a:lumOff val="5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1346200" indent="-1346200" algn="ctr">
              <a:spcBef>
                <a:spcPct val="0"/>
              </a:spcBef>
              <a:tabLst>
                <a:tab pos="8069263" algn="r"/>
              </a:tabLst>
              <a:defRPr/>
            </a:pPr>
            <a:r>
              <a:rPr lang="fr-FR" sz="2400" b="1" dirty="0" smtClean="0"/>
              <a:t>3 . « Mobiliser les compétences de façon intégrée et transversale» 	</a:t>
            </a:r>
            <a:r>
              <a:rPr lang="fr-FR" sz="2000" b="1" i="1" dirty="0" smtClean="0"/>
              <a:t>(RAP p119)</a:t>
            </a:r>
            <a:endParaRPr lang="fr-FR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bldLvl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CB2C- activité 1.4 et liens vers le P7</a:t>
            </a:r>
          </a:p>
          <a:p>
            <a:pPr>
              <a:buNone/>
            </a:pPr>
            <a:endParaRPr lang="fr-FR" sz="2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fr-FR" sz="2400" dirty="0" smtClean="0">
                <a:solidFill>
                  <a:srgbClr val="0000CC"/>
                </a:solidFill>
              </a:rPr>
              <a:t>Analyse de la structure (modèle relationnel)</a:t>
            </a:r>
          </a:p>
          <a:p>
            <a:pPr marL="1314450" lvl="2" indent="-457200">
              <a:spcBef>
                <a:spcPts val="600"/>
              </a:spcBef>
              <a:spcAft>
                <a:spcPts val="600"/>
              </a:spcAft>
            </a:pPr>
            <a:r>
              <a:rPr lang="fr-FR" sz="1800" dirty="0" smtClean="0">
                <a:solidFill>
                  <a:srgbClr val="0000CC"/>
                </a:solidFill>
              </a:rPr>
              <a:t>Observer les champs (noms des champs surtout)  :  requêtes SQL dans l’onglet de visualisation, paramétrages des écrans et des éditions</a:t>
            </a:r>
          </a:p>
          <a:p>
            <a:pPr marL="1314450" lvl="2" indent="-457200">
              <a:spcBef>
                <a:spcPts val="600"/>
              </a:spcBef>
              <a:spcAft>
                <a:spcPts val="600"/>
              </a:spcAft>
            </a:pPr>
            <a:r>
              <a:rPr lang="fr-FR" sz="1800" dirty="0" smtClean="0">
                <a:solidFill>
                  <a:srgbClr val="0000CC"/>
                </a:solidFill>
              </a:rPr>
              <a:t>Construire des cubes décisionnels (qui utilisent souvent plusieurs tables)</a:t>
            </a:r>
          </a:p>
          <a:p>
            <a:pPr marL="1314450" lvl="2" indent="-457200">
              <a:spcBef>
                <a:spcPts val="600"/>
              </a:spcBef>
              <a:spcAft>
                <a:spcPts val="600"/>
              </a:spcAft>
            </a:pPr>
            <a:r>
              <a:rPr lang="fr-FR" sz="1800" dirty="0" smtClean="0">
                <a:solidFill>
                  <a:srgbClr val="0000CC"/>
                </a:solidFill>
              </a:rPr>
              <a:t>Procéder à des interrogations SQL,</a:t>
            </a:r>
            <a:br>
              <a:rPr lang="fr-FR" sz="1800" dirty="0" smtClean="0">
                <a:solidFill>
                  <a:srgbClr val="0000CC"/>
                </a:solidFill>
              </a:rPr>
            </a:br>
            <a:r>
              <a:rPr lang="fr-FR" sz="1800" dirty="0" smtClean="0">
                <a:solidFill>
                  <a:srgbClr val="0000CC"/>
                </a:solidFill>
              </a:rPr>
              <a:t> avec un guide des tables et des liens fourni par l’enseignant</a:t>
            </a:r>
          </a:p>
          <a:p>
            <a:pPr lvl="1">
              <a:buNone/>
            </a:pPr>
            <a:endParaRPr lang="fr-FR" sz="2000" dirty="0" smtClean="0">
              <a:solidFill>
                <a:srgbClr val="C00000"/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39552" y="188640"/>
            <a:ext cx="8280920" cy="792088"/>
          </a:xfrm>
          <a:prstGeom prst="rect">
            <a:avLst/>
          </a:prstGeom>
          <a:gradFill flip="none" rotWithShape="1">
            <a:gsLst>
              <a:gs pos="25000">
                <a:schemeClr val="tx1">
                  <a:lumMod val="95000"/>
                  <a:lumOff val="5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1346200" indent="-1346200" algn="ctr">
              <a:spcBef>
                <a:spcPct val="0"/>
              </a:spcBef>
              <a:tabLst>
                <a:tab pos="8069263" algn="r"/>
              </a:tabLst>
              <a:defRPr/>
            </a:pPr>
            <a:r>
              <a:rPr lang="fr-FR" sz="2400" b="1" dirty="0" smtClean="0"/>
              <a:t>3 . « Mobiliser les compétences de façon intégrée et transversale» 	</a:t>
            </a:r>
            <a:r>
              <a:rPr lang="fr-FR" sz="2000" b="1" i="1" dirty="0" smtClean="0"/>
              <a:t>(RAP p119)</a:t>
            </a:r>
            <a:endParaRPr lang="fr-FR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bldLvl="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Transversalité du cas</a:t>
            </a:r>
          </a:p>
          <a:p>
            <a:endParaRPr lang="fr-FR" sz="2800" dirty="0" smtClean="0"/>
          </a:p>
          <a:p>
            <a:pPr lvl="1">
              <a:buFont typeface="Wingdings" pitchFamily="2" charset="2"/>
              <a:buChar char="§"/>
            </a:pPr>
            <a:r>
              <a:rPr lang="fr-FR" sz="2400" dirty="0" smtClean="0">
                <a:solidFill>
                  <a:srgbClr val="0000CC"/>
                </a:solidFill>
              </a:rPr>
              <a:t>Au sein du scénario de l’activité 1.4 </a:t>
            </a:r>
          </a:p>
          <a:p>
            <a:pPr lvl="1">
              <a:buFont typeface="Wingdings" pitchFamily="2" charset="2"/>
              <a:buChar char="§"/>
            </a:pPr>
            <a:r>
              <a:rPr lang="fr-FR" sz="2400" dirty="0" smtClean="0">
                <a:solidFill>
                  <a:srgbClr val="0000CC"/>
                </a:solidFill>
              </a:rPr>
              <a:t>Situation « fil rouge » tout au long de P1</a:t>
            </a:r>
          </a:p>
          <a:p>
            <a:pPr lvl="1">
              <a:buFont typeface="Wingdings" pitchFamily="2" charset="2"/>
              <a:buChar char="§"/>
            </a:pPr>
            <a:r>
              <a:rPr lang="fr-FR" sz="2400" dirty="0" smtClean="0">
                <a:solidFill>
                  <a:srgbClr val="0000CC"/>
                </a:solidFill>
              </a:rPr>
              <a:t>Version « globale » traitée en AP</a:t>
            </a:r>
          </a:p>
          <a:p>
            <a:endParaRPr lang="fr-FR" sz="2800" dirty="0" smtClean="0"/>
          </a:p>
          <a:p>
            <a:pPr>
              <a:buNone/>
            </a:pPr>
            <a:r>
              <a:rPr lang="fr-FR" sz="2000" i="1" dirty="0" smtClean="0"/>
              <a:t>Voir le schéma du </a:t>
            </a:r>
            <a:r>
              <a:rPr lang="fr-FR" sz="2000" i="1" dirty="0" err="1" smtClean="0"/>
              <a:t>prezi</a:t>
            </a:r>
            <a:r>
              <a:rPr lang="fr-FR" sz="2000" i="1" dirty="0" smtClean="0"/>
              <a:t> page suivante </a:t>
            </a:r>
          </a:p>
          <a:p>
            <a:pPr>
              <a:buNone/>
            </a:pPr>
            <a:endParaRPr lang="fr-FR" sz="2000" dirty="0" smtClean="0">
              <a:solidFill>
                <a:srgbClr val="C00000"/>
              </a:solidFill>
            </a:endParaRPr>
          </a:p>
          <a:p>
            <a:pPr lvl="1">
              <a:buNone/>
            </a:pPr>
            <a:endParaRPr lang="fr-FR" sz="2000" dirty="0" smtClean="0">
              <a:solidFill>
                <a:srgbClr val="C00000"/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539552" y="188640"/>
            <a:ext cx="8280920" cy="792088"/>
          </a:xfrm>
          <a:prstGeom prst="rect">
            <a:avLst/>
          </a:prstGeom>
          <a:gradFill flip="none" rotWithShape="1">
            <a:gsLst>
              <a:gs pos="25000">
                <a:schemeClr val="tx1">
                  <a:lumMod val="95000"/>
                  <a:lumOff val="5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1346200" indent="-1346200" algn="ctr">
              <a:spcBef>
                <a:spcPct val="0"/>
              </a:spcBef>
              <a:tabLst>
                <a:tab pos="8069263" algn="r"/>
              </a:tabLst>
              <a:defRPr/>
            </a:pPr>
            <a:r>
              <a:rPr lang="fr-FR" sz="2400" b="1" dirty="0" smtClean="0"/>
              <a:t>3 . « Mobiliser les compétences de façon intégrée et transversale» 	</a:t>
            </a:r>
            <a:r>
              <a:rPr lang="fr-FR" sz="2000" b="1" i="1" dirty="0" smtClean="0"/>
              <a:t>(RAP p119)</a:t>
            </a:r>
            <a:endParaRPr lang="fr-FR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9152122" cy="6108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i="1" dirty="0" smtClean="0"/>
              <a:t>Merci aux auteurs et aux relecteurs</a:t>
            </a:r>
            <a:br>
              <a:rPr lang="fr-FR" i="1" dirty="0" smtClean="0"/>
            </a:br>
            <a:r>
              <a:rPr lang="fr-FR" i="1" dirty="0" smtClean="0"/>
              <a:t/>
            </a:r>
            <a:br>
              <a:rPr lang="fr-FR" i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03848" y="273050"/>
            <a:ext cx="5482952" cy="5853113"/>
          </a:xfrm>
        </p:spPr>
        <p:txBody>
          <a:bodyPr/>
          <a:lstStyle/>
          <a:p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 algn="ctr">
              <a:buNone/>
            </a:pPr>
            <a:endParaRPr lang="fr-FR" sz="2400" dirty="0" smtClean="0"/>
          </a:p>
          <a:p>
            <a:pPr algn="ctr">
              <a:buNone/>
            </a:pPr>
            <a:r>
              <a:rPr lang="fr-FR" sz="2400" dirty="0" smtClean="0"/>
              <a:t>Toutes les ressources du CRCF sur</a:t>
            </a:r>
          </a:p>
          <a:p>
            <a:pPr algn="ctr">
              <a:buNone/>
            </a:pPr>
            <a:r>
              <a:rPr lang="fr-FR" sz="2400" dirty="0" smtClean="0"/>
              <a:t> </a:t>
            </a:r>
            <a:r>
              <a:rPr lang="fr-FR" sz="2400" dirty="0" smtClean="0">
                <a:hlinkClick r:id="rId2"/>
              </a:rPr>
              <a:t>http://crcf@ac-grenoble.fr</a:t>
            </a:r>
            <a:endParaRPr lang="fr-FR" sz="2400" dirty="0" smtClean="0"/>
          </a:p>
          <a:p>
            <a:pPr algn="ctr">
              <a:buNone/>
            </a:pPr>
            <a:endParaRPr lang="fr-FR" sz="2400" dirty="0" smtClean="0"/>
          </a:p>
          <a:p>
            <a:pPr algn="ctr">
              <a:buNone/>
            </a:pPr>
            <a:endParaRPr lang="fr-FR" sz="2400" dirty="0" smtClean="0"/>
          </a:p>
          <a:p>
            <a:pPr algn="ctr">
              <a:buNone/>
            </a:pPr>
            <a:r>
              <a:rPr lang="fr-FR" sz="2400" dirty="0" smtClean="0"/>
              <a:t>La liste de diffusion du </a:t>
            </a:r>
            <a:r>
              <a:rPr lang="fr-FR" sz="2400" dirty="0" err="1" smtClean="0"/>
              <a:t>Bts</a:t>
            </a:r>
            <a:r>
              <a:rPr lang="fr-FR" sz="2400" dirty="0" smtClean="0"/>
              <a:t> CG (</a:t>
            </a:r>
            <a:r>
              <a:rPr lang="fr-FR" sz="2400" i="1" dirty="0" smtClean="0"/>
              <a:t>et </a:t>
            </a:r>
            <a:r>
              <a:rPr lang="fr-FR" sz="2400" i="1" dirty="0" err="1" smtClean="0"/>
              <a:t>DCG</a:t>
            </a:r>
            <a:r>
              <a:rPr lang="fr-FR" sz="2400" dirty="0" smtClean="0"/>
              <a:t>) : </a:t>
            </a:r>
          </a:p>
          <a:p>
            <a:pPr algn="ctr">
              <a:buNone/>
            </a:pPr>
            <a:r>
              <a:rPr lang="fr-FR" sz="2400" dirty="0" smtClean="0">
                <a:hlinkClick r:id="rId3"/>
              </a:rPr>
              <a:t>http://listes.ac-grenoble.fr/wws/info/cgo/</a:t>
            </a:r>
            <a:r>
              <a:rPr lang="fr-FR" sz="2400" dirty="0" smtClean="0"/>
              <a:t> </a:t>
            </a:r>
            <a:endParaRPr lang="fr-FR" sz="2400" dirty="0"/>
          </a:p>
        </p:txBody>
      </p:sp>
      <p:pic>
        <p:nvPicPr>
          <p:cNvPr id="5" name="Image 4"/>
          <p:cNvPicPr/>
          <p:nvPr/>
        </p:nvPicPr>
        <p:blipFill>
          <a:blip r:embed="rId4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6" y="1484784"/>
            <a:ext cx="1368152" cy="108012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084168" y="5373216"/>
            <a:ext cx="2525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/>
              <a:t>Merci de votre attention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Diagramme 47"/>
          <p:cNvGraphicFramePr/>
          <p:nvPr/>
        </p:nvGraphicFramePr>
        <p:xfrm>
          <a:off x="0" y="764704"/>
          <a:ext cx="9144000" cy="5445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4763" y="1844824"/>
            <a:ext cx="8887717" cy="1762125"/>
          </a:xfrm>
          <a:prstGeom prst="roundRect">
            <a:avLst>
              <a:gd name="adj" fmla="val 17560"/>
            </a:avLst>
          </a:prstGeom>
          <a:gradFill rotWithShape="0">
            <a:gsLst>
              <a:gs pos="0">
                <a:srgbClr val="FFFFFF">
                  <a:alpha val="33000"/>
                </a:srgbClr>
              </a:gs>
              <a:gs pos="100000">
                <a:srgbClr val="B6DDE8"/>
              </a:gs>
            </a:gsLst>
            <a:lin ang="5400000" scaled="1"/>
          </a:gradFill>
          <a:ln w="12700">
            <a:solidFill>
              <a:srgbClr val="92CDDC"/>
            </a:solidFill>
            <a:round/>
            <a:headEnd/>
            <a:tailEnd/>
          </a:ln>
          <a:effectLst/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Phase "traitement du risque "politique de délais clients"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Arc 4"/>
          <p:cNvSpPr>
            <a:spLocks/>
          </p:cNvSpPr>
          <p:nvPr/>
        </p:nvSpPr>
        <p:spPr bwMode="auto">
          <a:xfrm rot="3736807" flipH="1">
            <a:off x="442312" y="2878129"/>
            <a:ext cx="443969" cy="294300"/>
          </a:xfrm>
          <a:custGeom>
            <a:avLst/>
            <a:gdLst>
              <a:gd name="G0" fmla="+- 21600 0 0"/>
              <a:gd name="G1" fmla="+- 428 0 0"/>
              <a:gd name="G2" fmla="+- 21600 0 0"/>
              <a:gd name="T0" fmla="*/ 23971 w 23971"/>
              <a:gd name="T1" fmla="*/ 21897 h 22028"/>
              <a:gd name="T2" fmla="*/ 4 w 23971"/>
              <a:gd name="T3" fmla="*/ 0 h 22028"/>
              <a:gd name="T4" fmla="*/ 21600 w 23971"/>
              <a:gd name="T5" fmla="*/ 428 h 22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971" h="22028" fill="none" extrusionOk="0">
                <a:moveTo>
                  <a:pt x="23971" y="21897"/>
                </a:moveTo>
                <a:cubicBezTo>
                  <a:pt x="23183" y="21984"/>
                  <a:pt x="22392" y="22027"/>
                  <a:pt x="21600" y="22028"/>
                </a:cubicBezTo>
                <a:cubicBezTo>
                  <a:pt x="9670" y="22028"/>
                  <a:pt x="0" y="12357"/>
                  <a:pt x="0" y="428"/>
                </a:cubicBezTo>
                <a:cubicBezTo>
                  <a:pt x="-1" y="285"/>
                  <a:pt x="1" y="142"/>
                  <a:pt x="4" y="0"/>
                </a:cubicBezTo>
              </a:path>
              <a:path w="23971" h="22028" stroke="0" extrusionOk="0">
                <a:moveTo>
                  <a:pt x="23971" y="21897"/>
                </a:moveTo>
                <a:cubicBezTo>
                  <a:pt x="23183" y="21984"/>
                  <a:pt x="22392" y="22027"/>
                  <a:pt x="21600" y="22028"/>
                </a:cubicBezTo>
                <a:cubicBezTo>
                  <a:pt x="9670" y="22028"/>
                  <a:pt x="0" y="12357"/>
                  <a:pt x="0" y="428"/>
                </a:cubicBezTo>
                <a:cubicBezTo>
                  <a:pt x="-1" y="285"/>
                  <a:pt x="1" y="142"/>
                  <a:pt x="4" y="0"/>
                </a:cubicBezTo>
                <a:lnTo>
                  <a:pt x="21600" y="428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3" name="Arc 5"/>
          <p:cNvSpPr>
            <a:spLocks/>
          </p:cNvSpPr>
          <p:nvPr/>
        </p:nvSpPr>
        <p:spPr bwMode="auto">
          <a:xfrm rot="161171" flipH="1">
            <a:off x="1679539" y="2967798"/>
            <a:ext cx="390549" cy="297250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1732 w 21732"/>
              <a:gd name="T1" fmla="*/ 21469 h 21600"/>
              <a:gd name="T2" fmla="*/ 0 w 21732"/>
              <a:gd name="T3" fmla="*/ 9576 h 21600"/>
              <a:gd name="T4" fmla="*/ 19361 w 21732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32" h="21600" fill="none" extrusionOk="0">
                <a:moveTo>
                  <a:pt x="21732" y="21469"/>
                </a:moveTo>
                <a:cubicBezTo>
                  <a:pt x="20944" y="21556"/>
                  <a:pt x="2015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1732" h="21600" stroke="0" extrusionOk="0">
                <a:moveTo>
                  <a:pt x="21732" y="21469"/>
                </a:moveTo>
                <a:cubicBezTo>
                  <a:pt x="20944" y="21556"/>
                  <a:pt x="2015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4" name="Arc 6"/>
          <p:cNvSpPr>
            <a:spLocks/>
          </p:cNvSpPr>
          <p:nvPr/>
        </p:nvSpPr>
        <p:spPr bwMode="auto">
          <a:xfrm rot="19655655" flipH="1" flipV="1">
            <a:off x="2489634" y="2333284"/>
            <a:ext cx="492351" cy="297250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2417 w 22417"/>
              <a:gd name="T1" fmla="*/ 21383 h 21600"/>
              <a:gd name="T2" fmla="*/ 0 w 22417"/>
              <a:gd name="T3" fmla="*/ 9576 h 21600"/>
              <a:gd name="T4" fmla="*/ 19361 w 22417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417" h="21600" fill="none" extrusionOk="0">
                <a:moveTo>
                  <a:pt x="22416" y="21382"/>
                </a:moveTo>
                <a:cubicBezTo>
                  <a:pt x="21404" y="21527"/>
                  <a:pt x="2038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2417" h="21600" stroke="0" extrusionOk="0">
                <a:moveTo>
                  <a:pt x="22416" y="21382"/>
                </a:moveTo>
                <a:cubicBezTo>
                  <a:pt x="21404" y="21527"/>
                  <a:pt x="2038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5" name="Arc 7"/>
          <p:cNvSpPr>
            <a:spLocks/>
          </p:cNvSpPr>
          <p:nvPr/>
        </p:nvSpPr>
        <p:spPr bwMode="auto">
          <a:xfrm rot="19138716" flipH="1" flipV="1">
            <a:off x="4710147" y="2372028"/>
            <a:ext cx="381911" cy="297250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1237 w 21237"/>
              <a:gd name="T1" fmla="*/ 21518 h 21600"/>
              <a:gd name="T2" fmla="*/ 0 w 21237"/>
              <a:gd name="T3" fmla="*/ 9576 h 21600"/>
              <a:gd name="T4" fmla="*/ 19361 w 21237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37" h="21600" fill="none" extrusionOk="0">
                <a:moveTo>
                  <a:pt x="21237" y="21518"/>
                </a:moveTo>
                <a:cubicBezTo>
                  <a:pt x="20613" y="21572"/>
                  <a:pt x="19987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1237" h="21600" stroke="0" extrusionOk="0">
                <a:moveTo>
                  <a:pt x="21237" y="21518"/>
                </a:moveTo>
                <a:cubicBezTo>
                  <a:pt x="20613" y="21572"/>
                  <a:pt x="19987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6" name="Arc 8"/>
          <p:cNvSpPr>
            <a:spLocks/>
          </p:cNvSpPr>
          <p:nvPr/>
        </p:nvSpPr>
        <p:spPr bwMode="auto">
          <a:xfrm rot="19138716" flipH="1" flipV="1">
            <a:off x="7741373" y="2388542"/>
            <a:ext cx="364019" cy="297250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0243 w 20243"/>
              <a:gd name="T1" fmla="*/ 21582 h 21600"/>
              <a:gd name="T2" fmla="*/ 0 w 20243"/>
              <a:gd name="T3" fmla="*/ 9576 h 21600"/>
              <a:gd name="T4" fmla="*/ 19361 w 2024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43" h="21600" fill="none" extrusionOk="0">
                <a:moveTo>
                  <a:pt x="20242" y="21581"/>
                </a:moveTo>
                <a:cubicBezTo>
                  <a:pt x="19949" y="21593"/>
                  <a:pt x="19655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0243" h="21600" stroke="0" extrusionOk="0">
                <a:moveTo>
                  <a:pt x="20242" y="21581"/>
                </a:moveTo>
                <a:cubicBezTo>
                  <a:pt x="19949" y="21593"/>
                  <a:pt x="19655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7" name="Arc 9"/>
          <p:cNvSpPr>
            <a:spLocks/>
          </p:cNvSpPr>
          <p:nvPr/>
        </p:nvSpPr>
        <p:spPr bwMode="auto">
          <a:xfrm rot="161171" flipH="1">
            <a:off x="3954346" y="2908729"/>
            <a:ext cx="390549" cy="297250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1732 w 21732"/>
              <a:gd name="T1" fmla="*/ 21469 h 21600"/>
              <a:gd name="T2" fmla="*/ 0 w 21732"/>
              <a:gd name="T3" fmla="*/ 9576 h 21600"/>
              <a:gd name="T4" fmla="*/ 19361 w 21732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32" h="21600" fill="none" extrusionOk="0">
                <a:moveTo>
                  <a:pt x="21732" y="21469"/>
                </a:moveTo>
                <a:cubicBezTo>
                  <a:pt x="20944" y="21556"/>
                  <a:pt x="2015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1732" h="21600" stroke="0" extrusionOk="0">
                <a:moveTo>
                  <a:pt x="21732" y="21469"/>
                </a:moveTo>
                <a:cubicBezTo>
                  <a:pt x="20944" y="21556"/>
                  <a:pt x="2015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8" name="Arc 10"/>
          <p:cNvSpPr>
            <a:spLocks/>
          </p:cNvSpPr>
          <p:nvPr/>
        </p:nvSpPr>
        <p:spPr bwMode="auto">
          <a:xfrm rot="4490638" flipH="1">
            <a:off x="3242724" y="2576941"/>
            <a:ext cx="448415" cy="285662"/>
          </a:xfrm>
          <a:custGeom>
            <a:avLst/>
            <a:gdLst>
              <a:gd name="G0" fmla="+- 19839 0 0"/>
              <a:gd name="G1" fmla="+- 0 0 0"/>
              <a:gd name="G2" fmla="+- 21600 0 0"/>
              <a:gd name="T0" fmla="*/ 16746 w 19839"/>
              <a:gd name="T1" fmla="*/ 21377 h 21377"/>
              <a:gd name="T2" fmla="*/ 0 w 19839"/>
              <a:gd name="T3" fmla="*/ 8543 h 21377"/>
              <a:gd name="T4" fmla="*/ 19839 w 19839"/>
              <a:gd name="T5" fmla="*/ 0 h 2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839" h="21377" fill="none" extrusionOk="0">
                <a:moveTo>
                  <a:pt x="16745" y="21377"/>
                </a:moveTo>
                <a:cubicBezTo>
                  <a:pt x="9312" y="20301"/>
                  <a:pt x="2970" y="15441"/>
                  <a:pt x="0" y="8542"/>
                </a:cubicBezTo>
              </a:path>
              <a:path w="19839" h="21377" stroke="0" extrusionOk="0">
                <a:moveTo>
                  <a:pt x="16745" y="21377"/>
                </a:moveTo>
                <a:cubicBezTo>
                  <a:pt x="9312" y="20301"/>
                  <a:pt x="2970" y="15441"/>
                  <a:pt x="0" y="8542"/>
                </a:cubicBezTo>
                <a:lnTo>
                  <a:pt x="19839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9" name="Arc 11"/>
          <p:cNvSpPr>
            <a:spLocks/>
          </p:cNvSpPr>
          <p:nvPr/>
        </p:nvSpPr>
        <p:spPr bwMode="auto">
          <a:xfrm rot="4490638" flipH="1">
            <a:off x="5422736" y="2534387"/>
            <a:ext cx="303601" cy="285662"/>
          </a:xfrm>
          <a:custGeom>
            <a:avLst/>
            <a:gdLst>
              <a:gd name="G0" fmla="+- 21596 0 0"/>
              <a:gd name="G1" fmla="+- 0 0 0"/>
              <a:gd name="G2" fmla="+- 21600 0 0"/>
              <a:gd name="T0" fmla="*/ 18503 w 21596"/>
              <a:gd name="T1" fmla="*/ 21377 h 21377"/>
              <a:gd name="T2" fmla="*/ 0 w 21596"/>
              <a:gd name="T3" fmla="*/ 389 h 21377"/>
              <a:gd name="T4" fmla="*/ 21596 w 21596"/>
              <a:gd name="T5" fmla="*/ 0 h 2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96" h="21377" fill="none" extrusionOk="0">
                <a:moveTo>
                  <a:pt x="18502" y="21377"/>
                </a:moveTo>
                <a:cubicBezTo>
                  <a:pt x="8024" y="19861"/>
                  <a:pt x="190" y="10974"/>
                  <a:pt x="-1" y="389"/>
                </a:cubicBezTo>
              </a:path>
              <a:path w="21596" h="21377" stroke="0" extrusionOk="0">
                <a:moveTo>
                  <a:pt x="18502" y="21377"/>
                </a:moveTo>
                <a:cubicBezTo>
                  <a:pt x="8024" y="19861"/>
                  <a:pt x="190" y="10974"/>
                  <a:pt x="-1" y="389"/>
                </a:cubicBezTo>
                <a:lnTo>
                  <a:pt x="21596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0" name="Arc 12"/>
          <p:cNvSpPr>
            <a:spLocks/>
          </p:cNvSpPr>
          <p:nvPr/>
        </p:nvSpPr>
        <p:spPr bwMode="auto">
          <a:xfrm rot="21354695" flipH="1" flipV="1">
            <a:off x="3669918" y="2352974"/>
            <a:ext cx="538624" cy="297250"/>
          </a:xfrm>
          <a:custGeom>
            <a:avLst/>
            <a:gdLst>
              <a:gd name="G0" fmla="+- 21467 0 0"/>
              <a:gd name="G1" fmla="+- 0 0 0"/>
              <a:gd name="G2" fmla="+- 21600 0 0"/>
              <a:gd name="T0" fmla="*/ 24523 w 24523"/>
              <a:gd name="T1" fmla="*/ 21383 h 21600"/>
              <a:gd name="T2" fmla="*/ 0 w 24523"/>
              <a:gd name="T3" fmla="*/ 2396 h 21600"/>
              <a:gd name="T4" fmla="*/ 21467 w 2452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523" h="21600" fill="none" extrusionOk="0">
                <a:moveTo>
                  <a:pt x="24522" y="21382"/>
                </a:moveTo>
                <a:cubicBezTo>
                  <a:pt x="23510" y="21527"/>
                  <a:pt x="22489" y="21599"/>
                  <a:pt x="21467" y="21600"/>
                </a:cubicBezTo>
                <a:cubicBezTo>
                  <a:pt x="10464" y="21600"/>
                  <a:pt x="1220" y="13330"/>
                  <a:pt x="0" y="2395"/>
                </a:cubicBezTo>
              </a:path>
              <a:path w="24523" h="21600" stroke="0" extrusionOk="0">
                <a:moveTo>
                  <a:pt x="24522" y="21382"/>
                </a:moveTo>
                <a:cubicBezTo>
                  <a:pt x="23510" y="21527"/>
                  <a:pt x="22489" y="21599"/>
                  <a:pt x="21467" y="21600"/>
                </a:cubicBezTo>
                <a:cubicBezTo>
                  <a:pt x="10464" y="21600"/>
                  <a:pt x="1220" y="13330"/>
                  <a:pt x="0" y="2395"/>
                </a:cubicBezTo>
                <a:lnTo>
                  <a:pt x="21467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prstDash val="dash"/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1" name="Arc 13"/>
          <p:cNvSpPr>
            <a:spLocks/>
          </p:cNvSpPr>
          <p:nvPr/>
        </p:nvSpPr>
        <p:spPr bwMode="auto">
          <a:xfrm rot="1103579" flipH="1">
            <a:off x="6604895" y="2567019"/>
            <a:ext cx="550964" cy="342345"/>
          </a:xfrm>
          <a:custGeom>
            <a:avLst/>
            <a:gdLst>
              <a:gd name="G0" fmla="+- 17564 0 0"/>
              <a:gd name="G1" fmla="+- 0 0 0"/>
              <a:gd name="G2" fmla="+- 21600 0 0"/>
              <a:gd name="T0" fmla="*/ 14471 w 17564"/>
              <a:gd name="T1" fmla="*/ 21377 h 21377"/>
              <a:gd name="T2" fmla="*/ 0 w 17564"/>
              <a:gd name="T3" fmla="*/ 12573 h 21377"/>
              <a:gd name="T4" fmla="*/ 17564 w 17564"/>
              <a:gd name="T5" fmla="*/ 0 h 2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564" h="21377" fill="none" extrusionOk="0">
                <a:moveTo>
                  <a:pt x="14470" y="21377"/>
                </a:moveTo>
                <a:cubicBezTo>
                  <a:pt x="8649" y="20535"/>
                  <a:pt x="3423" y="17355"/>
                  <a:pt x="0" y="12572"/>
                </a:cubicBezTo>
              </a:path>
              <a:path w="17564" h="21377" stroke="0" extrusionOk="0">
                <a:moveTo>
                  <a:pt x="14470" y="21377"/>
                </a:moveTo>
                <a:cubicBezTo>
                  <a:pt x="8649" y="20535"/>
                  <a:pt x="3423" y="17355"/>
                  <a:pt x="0" y="12572"/>
                </a:cubicBezTo>
                <a:lnTo>
                  <a:pt x="17564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2" name="Oval 14"/>
          <p:cNvSpPr>
            <a:spLocks noChangeArrowheads="1"/>
          </p:cNvSpPr>
          <p:nvPr/>
        </p:nvSpPr>
        <p:spPr bwMode="auto">
          <a:xfrm>
            <a:off x="1" y="2353609"/>
            <a:ext cx="940396" cy="554485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Repérer le problème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875613" y="2891580"/>
            <a:ext cx="789735" cy="599581"/>
          </a:xfrm>
          <a:prstGeom prst="foldedCorner">
            <a:avLst>
              <a:gd name="adj" fmla="val 12500"/>
            </a:avLst>
          </a:prstGeom>
          <a:solidFill>
            <a:srgbClr val="FABF8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Savoirs, techniques &amp; méthodes de gestion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4" name="Oval 16"/>
          <p:cNvSpPr>
            <a:spLocks noChangeArrowheads="1"/>
          </p:cNvSpPr>
          <p:nvPr/>
        </p:nvSpPr>
        <p:spPr bwMode="auto">
          <a:xfrm>
            <a:off x="1820827" y="2472382"/>
            <a:ext cx="1071695" cy="677704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900" dirty="0" smtClean="0">
                <a:latin typeface="Arial" pitchFamily="34" charset="0"/>
                <a:cs typeface="Arial" pitchFamily="34" charset="0"/>
              </a:rPr>
              <a:t>Analyser le portefeuille client</a:t>
            </a: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2949285" y="2178943"/>
            <a:ext cx="709528" cy="426820"/>
          </a:xfrm>
          <a:prstGeom prst="octagon">
            <a:avLst>
              <a:gd name="adj" fmla="val 29287"/>
            </a:avLst>
          </a:prstGeom>
          <a:solidFill>
            <a:srgbClr val="D6E3B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r>
              <a:rPr kumimoji="0" lang="fr-FR" sz="9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ère</a:t>
            </a: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synthèse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7" name="Oval 19"/>
          <p:cNvSpPr>
            <a:spLocks noChangeArrowheads="1"/>
          </p:cNvSpPr>
          <p:nvPr/>
        </p:nvSpPr>
        <p:spPr bwMode="auto">
          <a:xfrm>
            <a:off x="4025916" y="2533991"/>
            <a:ext cx="1122148" cy="554485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Proposer des modifications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5038381" y="2201808"/>
            <a:ext cx="650298" cy="426820"/>
          </a:xfrm>
          <a:prstGeom prst="octagon">
            <a:avLst>
              <a:gd name="adj" fmla="val 29287"/>
            </a:avLst>
          </a:prstGeom>
          <a:solidFill>
            <a:srgbClr val="D6E3B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kumimoji="0" lang="fr-FR" sz="9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ème</a:t>
            </a: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synthèse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3056639" y="2926514"/>
            <a:ext cx="884133" cy="606567"/>
          </a:xfrm>
          <a:prstGeom prst="foldedCorner">
            <a:avLst>
              <a:gd name="adj" fmla="val 12500"/>
            </a:avLst>
          </a:prstGeom>
          <a:solidFill>
            <a:srgbClr val="FABF8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Techniques &amp; méthodes de gestion</a:t>
            </a:r>
            <a:b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</a:t>
            </a:r>
            <a:r>
              <a:rPr kumimoji="0" lang="fr-FR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PGI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1" y="3854599"/>
            <a:ext cx="8604448" cy="1878657"/>
          </a:xfrm>
          <a:prstGeom prst="roundRect">
            <a:avLst>
              <a:gd name="adj" fmla="val 17560"/>
            </a:avLst>
          </a:prstGeom>
          <a:gradFill rotWithShape="0">
            <a:gsLst>
              <a:gs pos="0">
                <a:srgbClr val="FFFFFF">
                  <a:alpha val="33000"/>
                </a:srgbClr>
              </a:gs>
              <a:gs pos="100000">
                <a:srgbClr val="B6DDE8"/>
              </a:gs>
            </a:gsLst>
            <a:lin ang="5400000" scaled="1"/>
          </a:gradFill>
          <a:ln w="12700">
            <a:solidFill>
              <a:srgbClr val="92CDDC"/>
            </a:solidFill>
            <a:round/>
            <a:headEnd/>
            <a:tailEnd/>
          </a:ln>
          <a:effectLst/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Phase "traitement du risque "retards et impayés"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4" name="Arc 26"/>
          <p:cNvSpPr>
            <a:spLocks/>
          </p:cNvSpPr>
          <p:nvPr/>
        </p:nvSpPr>
        <p:spPr bwMode="auto">
          <a:xfrm rot="3736807" flipH="1">
            <a:off x="501425" y="5014676"/>
            <a:ext cx="503271" cy="285900"/>
          </a:xfrm>
          <a:custGeom>
            <a:avLst/>
            <a:gdLst>
              <a:gd name="G0" fmla="+- 21600 0 0"/>
              <a:gd name="G1" fmla="+- 428 0 0"/>
              <a:gd name="G2" fmla="+- 21600 0 0"/>
              <a:gd name="T0" fmla="*/ 23971 w 23971"/>
              <a:gd name="T1" fmla="*/ 21897 h 22028"/>
              <a:gd name="T2" fmla="*/ 4 w 23971"/>
              <a:gd name="T3" fmla="*/ 0 h 22028"/>
              <a:gd name="T4" fmla="*/ 21600 w 23971"/>
              <a:gd name="T5" fmla="*/ 428 h 22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971" h="22028" fill="none" extrusionOk="0">
                <a:moveTo>
                  <a:pt x="23971" y="21897"/>
                </a:moveTo>
                <a:cubicBezTo>
                  <a:pt x="23183" y="21984"/>
                  <a:pt x="22392" y="22027"/>
                  <a:pt x="21600" y="22028"/>
                </a:cubicBezTo>
                <a:cubicBezTo>
                  <a:pt x="9670" y="22028"/>
                  <a:pt x="0" y="12357"/>
                  <a:pt x="0" y="428"/>
                </a:cubicBezTo>
                <a:cubicBezTo>
                  <a:pt x="-1" y="285"/>
                  <a:pt x="1" y="142"/>
                  <a:pt x="4" y="0"/>
                </a:cubicBezTo>
              </a:path>
              <a:path w="23971" h="22028" stroke="0" extrusionOk="0">
                <a:moveTo>
                  <a:pt x="23971" y="21897"/>
                </a:moveTo>
                <a:cubicBezTo>
                  <a:pt x="23183" y="21984"/>
                  <a:pt x="22392" y="22027"/>
                  <a:pt x="21600" y="22028"/>
                </a:cubicBezTo>
                <a:cubicBezTo>
                  <a:pt x="9670" y="22028"/>
                  <a:pt x="0" y="12357"/>
                  <a:pt x="0" y="428"/>
                </a:cubicBezTo>
                <a:cubicBezTo>
                  <a:pt x="-1" y="285"/>
                  <a:pt x="1" y="142"/>
                  <a:pt x="4" y="0"/>
                </a:cubicBezTo>
                <a:lnTo>
                  <a:pt x="21600" y="428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5" name="Arc 27"/>
          <p:cNvSpPr>
            <a:spLocks/>
          </p:cNvSpPr>
          <p:nvPr/>
        </p:nvSpPr>
        <p:spPr bwMode="auto">
          <a:xfrm rot="161171" flipH="1">
            <a:off x="1739326" y="5092467"/>
            <a:ext cx="379402" cy="336954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1732 w 21732"/>
              <a:gd name="T1" fmla="*/ 21469 h 21600"/>
              <a:gd name="T2" fmla="*/ 0 w 21732"/>
              <a:gd name="T3" fmla="*/ 9576 h 21600"/>
              <a:gd name="T4" fmla="*/ 19361 w 21732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32" h="21600" fill="none" extrusionOk="0">
                <a:moveTo>
                  <a:pt x="21732" y="21469"/>
                </a:moveTo>
                <a:cubicBezTo>
                  <a:pt x="20944" y="21556"/>
                  <a:pt x="2015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1732" h="21600" stroke="0" extrusionOk="0">
                <a:moveTo>
                  <a:pt x="21732" y="21469"/>
                </a:moveTo>
                <a:cubicBezTo>
                  <a:pt x="20944" y="21556"/>
                  <a:pt x="2015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6" name="Arc 28"/>
          <p:cNvSpPr>
            <a:spLocks/>
          </p:cNvSpPr>
          <p:nvPr/>
        </p:nvSpPr>
        <p:spPr bwMode="auto">
          <a:xfrm rot="19655655" flipH="1" flipV="1">
            <a:off x="2526302" y="4373200"/>
            <a:ext cx="478299" cy="336954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2417 w 22417"/>
              <a:gd name="T1" fmla="*/ 21383 h 21600"/>
              <a:gd name="T2" fmla="*/ 0 w 22417"/>
              <a:gd name="T3" fmla="*/ 9576 h 21600"/>
              <a:gd name="T4" fmla="*/ 19361 w 22417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417" h="21600" fill="none" extrusionOk="0">
                <a:moveTo>
                  <a:pt x="22416" y="21382"/>
                </a:moveTo>
                <a:cubicBezTo>
                  <a:pt x="21404" y="21527"/>
                  <a:pt x="2038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2417" h="21600" stroke="0" extrusionOk="0">
                <a:moveTo>
                  <a:pt x="22416" y="21382"/>
                </a:moveTo>
                <a:cubicBezTo>
                  <a:pt x="21404" y="21527"/>
                  <a:pt x="2038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7" name="Arc 29"/>
          <p:cNvSpPr>
            <a:spLocks/>
          </p:cNvSpPr>
          <p:nvPr/>
        </p:nvSpPr>
        <p:spPr bwMode="auto">
          <a:xfrm rot="19138716" flipH="1" flipV="1">
            <a:off x="4683441" y="4417119"/>
            <a:ext cx="371011" cy="336954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1237 w 21237"/>
              <a:gd name="T1" fmla="*/ 21518 h 21600"/>
              <a:gd name="T2" fmla="*/ 0 w 21237"/>
              <a:gd name="T3" fmla="*/ 9576 h 21600"/>
              <a:gd name="T4" fmla="*/ 19361 w 21237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37" h="21600" fill="none" extrusionOk="0">
                <a:moveTo>
                  <a:pt x="21237" y="21518"/>
                </a:moveTo>
                <a:cubicBezTo>
                  <a:pt x="20613" y="21572"/>
                  <a:pt x="19987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1237" h="21600" stroke="0" extrusionOk="0">
                <a:moveTo>
                  <a:pt x="21237" y="21518"/>
                </a:moveTo>
                <a:cubicBezTo>
                  <a:pt x="20613" y="21572"/>
                  <a:pt x="19987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8" name="Arc 30"/>
          <p:cNvSpPr>
            <a:spLocks/>
          </p:cNvSpPr>
          <p:nvPr/>
        </p:nvSpPr>
        <p:spPr bwMode="auto">
          <a:xfrm rot="19138716" flipH="1" flipV="1">
            <a:off x="7628155" y="4435839"/>
            <a:ext cx="353629" cy="336954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0243 w 20243"/>
              <a:gd name="T1" fmla="*/ 21582 h 21600"/>
              <a:gd name="T2" fmla="*/ 0 w 20243"/>
              <a:gd name="T3" fmla="*/ 9576 h 21600"/>
              <a:gd name="T4" fmla="*/ 19361 w 2024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43" h="21600" fill="none" extrusionOk="0">
                <a:moveTo>
                  <a:pt x="20242" y="21581"/>
                </a:moveTo>
                <a:cubicBezTo>
                  <a:pt x="19949" y="21593"/>
                  <a:pt x="19655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0243" h="21600" stroke="0" extrusionOk="0">
                <a:moveTo>
                  <a:pt x="20242" y="21581"/>
                </a:moveTo>
                <a:cubicBezTo>
                  <a:pt x="19949" y="21593"/>
                  <a:pt x="19655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9" name="Arc 31"/>
          <p:cNvSpPr>
            <a:spLocks/>
          </p:cNvSpPr>
          <p:nvPr/>
        </p:nvSpPr>
        <p:spPr bwMode="auto">
          <a:xfrm rot="161171" flipH="1">
            <a:off x="3949210" y="5025508"/>
            <a:ext cx="379402" cy="336954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1732 w 21732"/>
              <a:gd name="T1" fmla="*/ 21469 h 21600"/>
              <a:gd name="T2" fmla="*/ 0 w 21732"/>
              <a:gd name="T3" fmla="*/ 9576 h 21600"/>
              <a:gd name="T4" fmla="*/ 19361 w 21732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32" h="21600" fill="none" extrusionOk="0">
                <a:moveTo>
                  <a:pt x="21732" y="21469"/>
                </a:moveTo>
                <a:cubicBezTo>
                  <a:pt x="20944" y="21556"/>
                  <a:pt x="2015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1732" h="21600" stroke="0" extrusionOk="0">
                <a:moveTo>
                  <a:pt x="21732" y="21469"/>
                </a:moveTo>
                <a:cubicBezTo>
                  <a:pt x="20944" y="21556"/>
                  <a:pt x="2015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0" name="Arc 32"/>
          <p:cNvSpPr>
            <a:spLocks/>
          </p:cNvSpPr>
          <p:nvPr/>
        </p:nvSpPr>
        <p:spPr bwMode="auto">
          <a:xfrm rot="4490638" flipH="1">
            <a:off x="3221551" y="4672558"/>
            <a:ext cx="508311" cy="277509"/>
          </a:xfrm>
          <a:custGeom>
            <a:avLst/>
            <a:gdLst>
              <a:gd name="G0" fmla="+- 19839 0 0"/>
              <a:gd name="G1" fmla="+- 0 0 0"/>
              <a:gd name="G2" fmla="+- 21600 0 0"/>
              <a:gd name="T0" fmla="*/ 16746 w 19839"/>
              <a:gd name="T1" fmla="*/ 21377 h 21377"/>
              <a:gd name="T2" fmla="*/ 0 w 19839"/>
              <a:gd name="T3" fmla="*/ 8543 h 21377"/>
              <a:gd name="T4" fmla="*/ 19839 w 19839"/>
              <a:gd name="T5" fmla="*/ 0 h 2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839" h="21377" fill="none" extrusionOk="0">
                <a:moveTo>
                  <a:pt x="16745" y="21377"/>
                </a:moveTo>
                <a:cubicBezTo>
                  <a:pt x="9312" y="20301"/>
                  <a:pt x="2970" y="15441"/>
                  <a:pt x="0" y="8542"/>
                </a:cubicBezTo>
              </a:path>
              <a:path w="19839" h="21377" stroke="0" extrusionOk="0">
                <a:moveTo>
                  <a:pt x="16745" y="21377"/>
                </a:moveTo>
                <a:cubicBezTo>
                  <a:pt x="9312" y="20301"/>
                  <a:pt x="2970" y="15441"/>
                  <a:pt x="0" y="8542"/>
                </a:cubicBezTo>
                <a:lnTo>
                  <a:pt x="19839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1" name="Arc 33"/>
          <p:cNvSpPr>
            <a:spLocks/>
          </p:cNvSpPr>
          <p:nvPr/>
        </p:nvSpPr>
        <p:spPr bwMode="auto">
          <a:xfrm rot="4490638" flipH="1">
            <a:off x="5351084" y="4624318"/>
            <a:ext cx="344154" cy="277509"/>
          </a:xfrm>
          <a:custGeom>
            <a:avLst/>
            <a:gdLst>
              <a:gd name="G0" fmla="+- 21596 0 0"/>
              <a:gd name="G1" fmla="+- 0 0 0"/>
              <a:gd name="G2" fmla="+- 21600 0 0"/>
              <a:gd name="T0" fmla="*/ 18503 w 21596"/>
              <a:gd name="T1" fmla="*/ 21377 h 21377"/>
              <a:gd name="T2" fmla="*/ 0 w 21596"/>
              <a:gd name="T3" fmla="*/ 389 h 21377"/>
              <a:gd name="T4" fmla="*/ 21596 w 21596"/>
              <a:gd name="T5" fmla="*/ 0 h 2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96" h="21377" fill="none" extrusionOk="0">
                <a:moveTo>
                  <a:pt x="18502" y="21377"/>
                </a:moveTo>
                <a:cubicBezTo>
                  <a:pt x="8024" y="19861"/>
                  <a:pt x="190" y="10974"/>
                  <a:pt x="-1" y="389"/>
                </a:cubicBezTo>
              </a:path>
              <a:path w="21596" h="21377" stroke="0" extrusionOk="0">
                <a:moveTo>
                  <a:pt x="18502" y="21377"/>
                </a:moveTo>
                <a:cubicBezTo>
                  <a:pt x="8024" y="19861"/>
                  <a:pt x="190" y="10974"/>
                  <a:pt x="-1" y="389"/>
                </a:cubicBezTo>
                <a:lnTo>
                  <a:pt x="21596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2" name="Arc 34"/>
          <p:cNvSpPr>
            <a:spLocks/>
          </p:cNvSpPr>
          <p:nvPr/>
        </p:nvSpPr>
        <p:spPr bwMode="auto">
          <a:xfrm rot="21354695" flipH="1" flipV="1">
            <a:off x="3672900" y="4395520"/>
            <a:ext cx="523252" cy="336954"/>
          </a:xfrm>
          <a:custGeom>
            <a:avLst/>
            <a:gdLst>
              <a:gd name="G0" fmla="+- 21467 0 0"/>
              <a:gd name="G1" fmla="+- 0 0 0"/>
              <a:gd name="G2" fmla="+- 21600 0 0"/>
              <a:gd name="T0" fmla="*/ 24523 w 24523"/>
              <a:gd name="T1" fmla="*/ 21383 h 21600"/>
              <a:gd name="T2" fmla="*/ 0 w 24523"/>
              <a:gd name="T3" fmla="*/ 2396 h 21600"/>
              <a:gd name="T4" fmla="*/ 21467 w 2452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523" h="21600" fill="none" extrusionOk="0">
                <a:moveTo>
                  <a:pt x="24522" y="21382"/>
                </a:moveTo>
                <a:cubicBezTo>
                  <a:pt x="23510" y="21527"/>
                  <a:pt x="22489" y="21599"/>
                  <a:pt x="21467" y="21600"/>
                </a:cubicBezTo>
                <a:cubicBezTo>
                  <a:pt x="10464" y="21600"/>
                  <a:pt x="1220" y="13330"/>
                  <a:pt x="0" y="2395"/>
                </a:cubicBezTo>
              </a:path>
              <a:path w="24523" h="21600" stroke="0" extrusionOk="0">
                <a:moveTo>
                  <a:pt x="24522" y="21382"/>
                </a:moveTo>
                <a:cubicBezTo>
                  <a:pt x="23510" y="21527"/>
                  <a:pt x="22489" y="21599"/>
                  <a:pt x="21467" y="21600"/>
                </a:cubicBezTo>
                <a:cubicBezTo>
                  <a:pt x="10464" y="21600"/>
                  <a:pt x="1220" y="13330"/>
                  <a:pt x="0" y="2395"/>
                </a:cubicBezTo>
                <a:lnTo>
                  <a:pt x="21467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prstDash val="dash"/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3" name="Arc 35"/>
          <p:cNvSpPr>
            <a:spLocks/>
          </p:cNvSpPr>
          <p:nvPr/>
        </p:nvSpPr>
        <p:spPr bwMode="auto">
          <a:xfrm rot="1103579" flipH="1">
            <a:off x="6524112" y="4638155"/>
            <a:ext cx="535239" cy="388073"/>
          </a:xfrm>
          <a:custGeom>
            <a:avLst/>
            <a:gdLst>
              <a:gd name="G0" fmla="+- 17564 0 0"/>
              <a:gd name="G1" fmla="+- 0 0 0"/>
              <a:gd name="G2" fmla="+- 21600 0 0"/>
              <a:gd name="T0" fmla="*/ 14471 w 17564"/>
              <a:gd name="T1" fmla="*/ 21377 h 21377"/>
              <a:gd name="T2" fmla="*/ 0 w 17564"/>
              <a:gd name="T3" fmla="*/ 12573 h 21377"/>
              <a:gd name="T4" fmla="*/ 17564 w 17564"/>
              <a:gd name="T5" fmla="*/ 0 h 2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564" h="21377" fill="none" extrusionOk="0">
                <a:moveTo>
                  <a:pt x="14470" y="21377"/>
                </a:moveTo>
                <a:cubicBezTo>
                  <a:pt x="8649" y="20535"/>
                  <a:pt x="3423" y="17355"/>
                  <a:pt x="0" y="12572"/>
                </a:cubicBezTo>
              </a:path>
              <a:path w="17564" h="21377" stroke="0" extrusionOk="0">
                <a:moveTo>
                  <a:pt x="14470" y="21377"/>
                </a:moveTo>
                <a:cubicBezTo>
                  <a:pt x="8649" y="20535"/>
                  <a:pt x="3423" y="17355"/>
                  <a:pt x="0" y="12572"/>
                </a:cubicBezTo>
                <a:lnTo>
                  <a:pt x="17564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4" name="Oval 36"/>
          <p:cNvSpPr>
            <a:spLocks noChangeArrowheads="1"/>
          </p:cNvSpPr>
          <p:nvPr/>
        </p:nvSpPr>
        <p:spPr bwMode="auto">
          <a:xfrm>
            <a:off x="0" y="4396240"/>
            <a:ext cx="1021279" cy="628549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Repérer le problème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5" name="AutoShape 37"/>
          <p:cNvSpPr>
            <a:spLocks noChangeArrowheads="1"/>
          </p:cNvSpPr>
          <p:nvPr/>
        </p:nvSpPr>
        <p:spPr bwMode="auto">
          <a:xfrm>
            <a:off x="958345" y="5006069"/>
            <a:ext cx="767196" cy="679668"/>
          </a:xfrm>
          <a:prstGeom prst="foldedCorner">
            <a:avLst>
              <a:gd name="adj" fmla="val 12500"/>
            </a:avLst>
          </a:prstGeom>
          <a:solidFill>
            <a:srgbClr val="FABF8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Savoirs, techniques &amp; méthodes de gestion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6" name="Oval 38"/>
          <p:cNvSpPr>
            <a:spLocks noChangeArrowheads="1"/>
          </p:cNvSpPr>
          <p:nvPr/>
        </p:nvSpPr>
        <p:spPr bwMode="auto">
          <a:xfrm>
            <a:off x="1876583" y="4530877"/>
            <a:ext cx="1041109" cy="768226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Analyse </a:t>
            </a:r>
            <a:r>
              <a:rPr lang="fr-FR" sz="900" dirty="0" smtClean="0">
                <a:latin typeface="Arial" pitchFamily="34" charset="0"/>
                <a:cs typeface="Arial" pitchFamily="34" charset="0"/>
              </a:rPr>
              <a:t>risque d'impayé du cas (1)</a:t>
            </a:r>
          </a:p>
        </p:txBody>
      </p:sp>
      <p:sp>
        <p:nvSpPr>
          <p:cNvPr id="2087" name="AutoShape 39"/>
          <p:cNvSpPr>
            <a:spLocks noChangeArrowheads="1"/>
          </p:cNvSpPr>
          <p:nvPr/>
        </p:nvSpPr>
        <p:spPr bwMode="auto">
          <a:xfrm>
            <a:off x="2972834" y="4198243"/>
            <a:ext cx="689278" cy="483831"/>
          </a:xfrm>
          <a:prstGeom prst="octagon">
            <a:avLst>
              <a:gd name="adj" fmla="val 29287"/>
            </a:avLst>
          </a:prstGeom>
          <a:solidFill>
            <a:srgbClr val="D6E3B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r>
              <a:rPr kumimoji="0" lang="fr-FR" sz="9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ère</a:t>
            </a: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synthèse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9" name="Oval 41"/>
          <p:cNvSpPr>
            <a:spLocks noChangeArrowheads="1"/>
          </p:cNvSpPr>
          <p:nvPr/>
        </p:nvSpPr>
        <p:spPr bwMode="auto">
          <a:xfrm>
            <a:off x="3995936" y="4600716"/>
            <a:ext cx="1080120" cy="628549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Proposer des modifications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1" name="AutoShape 43"/>
          <p:cNvSpPr>
            <a:spLocks noChangeArrowheads="1"/>
          </p:cNvSpPr>
          <p:nvPr/>
        </p:nvSpPr>
        <p:spPr bwMode="auto">
          <a:xfrm>
            <a:off x="5002306" y="4224163"/>
            <a:ext cx="721821" cy="483831"/>
          </a:xfrm>
          <a:prstGeom prst="octagon">
            <a:avLst>
              <a:gd name="adj" fmla="val 29287"/>
            </a:avLst>
          </a:prstGeom>
          <a:solidFill>
            <a:srgbClr val="D6E3B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kumimoji="0" lang="fr-FR" sz="9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ème</a:t>
            </a: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synthèse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3" name="AutoShape 45"/>
          <p:cNvSpPr>
            <a:spLocks noChangeArrowheads="1"/>
          </p:cNvSpPr>
          <p:nvPr/>
        </p:nvSpPr>
        <p:spPr bwMode="auto">
          <a:xfrm>
            <a:off x="3077124" y="5045668"/>
            <a:ext cx="858900" cy="687588"/>
          </a:xfrm>
          <a:prstGeom prst="foldedCorner">
            <a:avLst>
              <a:gd name="adj" fmla="val 12500"/>
            </a:avLst>
          </a:prstGeom>
          <a:solidFill>
            <a:srgbClr val="FABF8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Techniques &amp; méthodes de gestion </a:t>
            </a:r>
            <a:r>
              <a:rPr lang="fr-FR" sz="9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900" dirty="0" smtClean="0">
                <a:latin typeface="Arial" pitchFamily="34" charset="0"/>
                <a:cs typeface="Arial" pitchFamily="34" charset="0"/>
              </a:rPr>
            </a:b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et </a:t>
            </a:r>
            <a:r>
              <a:rPr kumimoji="0" lang="fr-FR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PGI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4" name="Freeform 46"/>
          <p:cNvSpPr>
            <a:spLocks/>
          </p:cNvSpPr>
          <p:nvPr/>
        </p:nvSpPr>
        <p:spPr bwMode="auto">
          <a:xfrm>
            <a:off x="6958731" y="3296096"/>
            <a:ext cx="792163" cy="666750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891" y="342"/>
              </a:cxn>
              <a:cxn ang="0">
                <a:pos x="1233" y="1078"/>
              </a:cxn>
              <a:cxn ang="0">
                <a:pos x="808" y="1751"/>
              </a:cxn>
              <a:cxn ang="0">
                <a:pos x="0" y="2114"/>
              </a:cxn>
            </a:cxnLst>
            <a:rect l="0" t="0" r="r" b="b"/>
            <a:pathLst>
              <a:path w="1247" h="2114">
                <a:moveTo>
                  <a:pt x="72" y="0"/>
                </a:moveTo>
                <a:cubicBezTo>
                  <a:pt x="208" y="57"/>
                  <a:pt x="697" y="162"/>
                  <a:pt x="891" y="342"/>
                </a:cubicBezTo>
                <a:cubicBezTo>
                  <a:pt x="1085" y="522"/>
                  <a:pt x="1247" y="843"/>
                  <a:pt x="1233" y="1078"/>
                </a:cubicBezTo>
                <a:cubicBezTo>
                  <a:pt x="1200" y="1299"/>
                  <a:pt x="1014" y="1578"/>
                  <a:pt x="808" y="1751"/>
                </a:cubicBezTo>
                <a:cubicBezTo>
                  <a:pt x="602" y="1924"/>
                  <a:pt x="168" y="2039"/>
                  <a:pt x="0" y="2114"/>
                </a:cubicBezTo>
              </a:path>
            </a:pathLst>
          </a:custGeom>
          <a:noFill/>
          <a:ln w="603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95" name="Text Box 47"/>
          <p:cNvSpPr txBox="1">
            <a:spLocks noChangeArrowheads="1"/>
          </p:cNvSpPr>
          <p:nvPr/>
        </p:nvSpPr>
        <p:spPr bwMode="auto">
          <a:xfrm>
            <a:off x="7668344" y="3284984"/>
            <a:ext cx="1184275" cy="4810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000" b="1" i="1" u="none" strike="noStrike" cap="none" normalizeH="0" baseline="0" smtClean="0">
                <a:ln>
                  <a:noFill/>
                </a:ln>
                <a:solidFill>
                  <a:srgbClr val="244061"/>
                </a:solidFill>
                <a:effectLst/>
                <a:latin typeface="Arial Rounded MT Bold" pitchFamily="34" charset="0"/>
                <a:cs typeface="Arial" pitchFamily="34" charset="0"/>
              </a:rPr>
              <a:t>Chronologique ou parallèle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itre 1"/>
          <p:cNvSpPr txBox="1">
            <a:spLocks/>
          </p:cNvSpPr>
          <p:nvPr/>
        </p:nvSpPr>
        <p:spPr>
          <a:xfrm>
            <a:off x="1259632" y="188640"/>
            <a:ext cx="6408712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 scénario 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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démarches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0" name="Flèche droite 49"/>
          <p:cNvSpPr/>
          <p:nvPr/>
        </p:nvSpPr>
        <p:spPr>
          <a:xfrm>
            <a:off x="5148064" y="3284984"/>
            <a:ext cx="3995936" cy="936104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66" name="Oval 18"/>
          <p:cNvSpPr>
            <a:spLocks noChangeArrowheads="1"/>
          </p:cNvSpPr>
          <p:nvPr/>
        </p:nvSpPr>
        <p:spPr bwMode="auto">
          <a:xfrm>
            <a:off x="7141668" y="2533991"/>
            <a:ext cx="892771" cy="554485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Tester, valider, exploiter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8" name="Oval 20"/>
          <p:cNvSpPr>
            <a:spLocks noChangeArrowheads="1"/>
          </p:cNvSpPr>
          <p:nvPr/>
        </p:nvSpPr>
        <p:spPr bwMode="auto">
          <a:xfrm>
            <a:off x="5741122" y="2533356"/>
            <a:ext cx="892771" cy="554485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Mettre en place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8072692" y="2201808"/>
            <a:ext cx="747780" cy="440794"/>
          </a:xfrm>
          <a:prstGeom prst="octagon">
            <a:avLst>
              <a:gd name="adj" fmla="val 29287"/>
            </a:avLst>
          </a:prstGeom>
          <a:solidFill>
            <a:srgbClr val="D6E3B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Synthèse finale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8" name="Oval 40"/>
          <p:cNvSpPr>
            <a:spLocks noChangeArrowheads="1"/>
          </p:cNvSpPr>
          <p:nvPr/>
        </p:nvSpPr>
        <p:spPr bwMode="auto">
          <a:xfrm>
            <a:off x="7045565" y="4600716"/>
            <a:ext cx="867291" cy="628549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Tester, valider, exploiter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0" name="Oval 42"/>
          <p:cNvSpPr>
            <a:spLocks noChangeArrowheads="1"/>
          </p:cNvSpPr>
          <p:nvPr/>
        </p:nvSpPr>
        <p:spPr bwMode="auto">
          <a:xfrm>
            <a:off x="5684991" y="4599996"/>
            <a:ext cx="867291" cy="628549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Mettre en place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2" name="AutoShape 44"/>
          <p:cNvSpPr>
            <a:spLocks noChangeArrowheads="1"/>
          </p:cNvSpPr>
          <p:nvPr/>
        </p:nvSpPr>
        <p:spPr bwMode="auto">
          <a:xfrm>
            <a:off x="7950017" y="4224163"/>
            <a:ext cx="726439" cy="499671"/>
          </a:xfrm>
          <a:prstGeom prst="octagon">
            <a:avLst>
              <a:gd name="adj" fmla="val 29287"/>
            </a:avLst>
          </a:prstGeom>
          <a:solidFill>
            <a:srgbClr val="D6E3B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Synthèse finale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20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20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0.03426 L 0.02413 -0.1101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-7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11111E-6 L 0.00955 0.1888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9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85185E-6 L -0.00694 0.1425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7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L -0.0033 0.14259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7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L 0.00416 -0.1745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87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85 0.025 L 0.0059 -0.16574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9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" grpId="0" animBg="1"/>
      <p:bldP spid="2061" grpId="0" animBg="1"/>
      <p:bldP spid="2078" grpId="0" animBg="1"/>
      <p:bldP spid="2083" grpId="0" animBg="1"/>
      <p:bldP spid="2094" grpId="0" animBg="1"/>
      <p:bldP spid="2094" grpId="1" animBg="1"/>
      <p:bldP spid="2095" grpId="0" animBg="1"/>
      <p:bldP spid="2095" grpId="1" animBg="1"/>
      <p:bldP spid="50" grpId="0" animBg="1"/>
      <p:bldP spid="2066" grpId="0" animBg="1"/>
      <p:bldP spid="2068" grpId="0" animBg="1"/>
      <p:bldP spid="2070" grpId="0" animBg="1"/>
      <p:bldP spid="2088" grpId="0" animBg="1"/>
      <p:bldP spid="2090" grpId="0" animBg="1"/>
      <p:bldP spid="209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re 1"/>
          <p:cNvSpPr txBox="1">
            <a:spLocks/>
          </p:cNvSpPr>
          <p:nvPr/>
        </p:nvSpPr>
        <p:spPr>
          <a:xfrm>
            <a:off x="1259632" y="188640"/>
            <a:ext cx="6408712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 scénario 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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démarches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8" name="Diagramme 47"/>
          <p:cNvGraphicFramePr/>
          <p:nvPr/>
        </p:nvGraphicFramePr>
        <p:xfrm>
          <a:off x="395536" y="1700808"/>
          <a:ext cx="8388424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4763" y="188640"/>
            <a:ext cx="8887717" cy="1762125"/>
          </a:xfrm>
          <a:prstGeom prst="roundRect">
            <a:avLst>
              <a:gd name="adj" fmla="val 17560"/>
            </a:avLst>
          </a:prstGeom>
          <a:gradFill rotWithShape="0">
            <a:gsLst>
              <a:gs pos="0">
                <a:srgbClr val="FFFFFF">
                  <a:alpha val="33000"/>
                </a:srgbClr>
              </a:gs>
              <a:gs pos="100000">
                <a:srgbClr val="B6DDE8"/>
              </a:gs>
            </a:gsLst>
            <a:lin ang="5400000" scaled="1"/>
          </a:gradFill>
          <a:ln w="12700">
            <a:solidFill>
              <a:srgbClr val="92CDDC"/>
            </a:solidFill>
            <a:round/>
            <a:headEnd/>
            <a:tailEnd/>
          </a:ln>
          <a:effectLst/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Phase "traitement du risque "politique de délais clients"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Arc 4"/>
          <p:cNvSpPr>
            <a:spLocks/>
          </p:cNvSpPr>
          <p:nvPr/>
        </p:nvSpPr>
        <p:spPr bwMode="auto">
          <a:xfrm rot="3736807" flipH="1">
            <a:off x="442313" y="1221945"/>
            <a:ext cx="443969" cy="294300"/>
          </a:xfrm>
          <a:custGeom>
            <a:avLst/>
            <a:gdLst>
              <a:gd name="G0" fmla="+- 21600 0 0"/>
              <a:gd name="G1" fmla="+- 428 0 0"/>
              <a:gd name="G2" fmla="+- 21600 0 0"/>
              <a:gd name="T0" fmla="*/ 23971 w 23971"/>
              <a:gd name="T1" fmla="*/ 21897 h 22028"/>
              <a:gd name="T2" fmla="*/ 4 w 23971"/>
              <a:gd name="T3" fmla="*/ 0 h 22028"/>
              <a:gd name="T4" fmla="*/ 21600 w 23971"/>
              <a:gd name="T5" fmla="*/ 428 h 22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971" h="22028" fill="none" extrusionOk="0">
                <a:moveTo>
                  <a:pt x="23971" y="21897"/>
                </a:moveTo>
                <a:cubicBezTo>
                  <a:pt x="23183" y="21984"/>
                  <a:pt x="22392" y="22027"/>
                  <a:pt x="21600" y="22028"/>
                </a:cubicBezTo>
                <a:cubicBezTo>
                  <a:pt x="9670" y="22028"/>
                  <a:pt x="0" y="12357"/>
                  <a:pt x="0" y="428"/>
                </a:cubicBezTo>
                <a:cubicBezTo>
                  <a:pt x="-1" y="285"/>
                  <a:pt x="1" y="142"/>
                  <a:pt x="4" y="0"/>
                </a:cubicBezTo>
              </a:path>
              <a:path w="23971" h="22028" stroke="0" extrusionOk="0">
                <a:moveTo>
                  <a:pt x="23971" y="21897"/>
                </a:moveTo>
                <a:cubicBezTo>
                  <a:pt x="23183" y="21984"/>
                  <a:pt x="22392" y="22027"/>
                  <a:pt x="21600" y="22028"/>
                </a:cubicBezTo>
                <a:cubicBezTo>
                  <a:pt x="9670" y="22028"/>
                  <a:pt x="0" y="12357"/>
                  <a:pt x="0" y="428"/>
                </a:cubicBezTo>
                <a:cubicBezTo>
                  <a:pt x="-1" y="285"/>
                  <a:pt x="1" y="142"/>
                  <a:pt x="4" y="0"/>
                </a:cubicBezTo>
                <a:lnTo>
                  <a:pt x="21600" y="428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3" name="Arc 5"/>
          <p:cNvSpPr>
            <a:spLocks/>
          </p:cNvSpPr>
          <p:nvPr/>
        </p:nvSpPr>
        <p:spPr bwMode="auto">
          <a:xfrm rot="161171" flipH="1">
            <a:off x="1679539" y="1311614"/>
            <a:ext cx="390549" cy="297250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1732 w 21732"/>
              <a:gd name="T1" fmla="*/ 21469 h 21600"/>
              <a:gd name="T2" fmla="*/ 0 w 21732"/>
              <a:gd name="T3" fmla="*/ 9576 h 21600"/>
              <a:gd name="T4" fmla="*/ 19361 w 21732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32" h="21600" fill="none" extrusionOk="0">
                <a:moveTo>
                  <a:pt x="21732" y="21469"/>
                </a:moveTo>
                <a:cubicBezTo>
                  <a:pt x="20944" y="21556"/>
                  <a:pt x="2015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1732" h="21600" stroke="0" extrusionOk="0">
                <a:moveTo>
                  <a:pt x="21732" y="21469"/>
                </a:moveTo>
                <a:cubicBezTo>
                  <a:pt x="20944" y="21556"/>
                  <a:pt x="2015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4" name="Arc 6"/>
          <p:cNvSpPr>
            <a:spLocks/>
          </p:cNvSpPr>
          <p:nvPr/>
        </p:nvSpPr>
        <p:spPr bwMode="auto">
          <a:xfrm rot="19655655" flipH="1" flipV="1">
            <a:off x="2489635" y="677100"/>
            <a:ext cx="492351" cy="297250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2417 w 22417"/>
              <a:gd name="T1" fmla="*/ 21383 h 21600"/>
              <a:gd name="T2" fmla="*/ 0 w 22417"/>
              <a:gd name="T3" fmla="*/ 9576 h 21600"/>
              <a:gd name="T4" fmla="*/ 19361 w 22417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417" h="21600" fill="none" extrusionOk="0">
                <a:moveTo>
                  <a:pt x="22416" y="21382"/>
                </a:moveTo>
                <a:cubicBezTo>
                  <a:pt x="21404" y="21527"/>
                  <a:pt x="2038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2417" h="21600" stroke="0" extrusionOk="0">
                <a:moveTo>
                  <a:pt x="22416" y="21382"/>
                </a:moveTo>
                <a:cubicBezTo>
                  <a:pt x="21404" y="21527"/>
                  <a:pt x="2038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5" name="Arc 7"/>
          <p:cNvSpPr>
            <a:spLocks/>
          </p:cNvSpPr>
          <p:nvPr/>
        </p:nvSpPr>
        <p:spPr bwMode="auto">
          <a:xfrm rot="19138716" flipH="1" flipV="1">
            <a:off x="4710148" y="715844"/>
            <a:ext cx="381911" cy="297250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1237 w 21237"/>
              <a:gd name="T1" fmla="*/ 21518 h 21600"/>
              <a:gd name="T2" fmla="*/ 0 w 21237"/>
              <a:gd name="T3" fmla="*/ 9576 h 21600"/>
              <a:gd name="T4" fmla="*/ 19361 w 21237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37" h="21600" fill="none" extrusionOk="0">
                <a:moveTo>
                  <a:pt x="21237" y="21518"/>
                </a:moveTo>
                <a:cubicBezTo>
                  <a:pt x="20613" y="21572"/>
                  <a:pt x="19987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1237" h="21600" stroke="0" extrusionOk="0">
                <a:moveTo>
                  <a:pt x="21237" y="21518"/>
                </a:moveTo>
                <a:cubicBezTo>
                  <a:pt x="20613" y="21572"/>
                  <a:pt x="19987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6" name="Arc 8"/>
          <p:cNvSpPr>
            <a:spLocks/>
          </p:cNvSpPr>
          <p:nvPr/>
        </p:nvSpPr>
        <p:spPr bwMode="auto">
          <a:xfrm rot="19138716" flipH="1" flipV="1">
            <a:off x="7741374" y="732358"/>
            <a:ext cx="364019" cy="297250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0243 w 20243"/>
              <a:gd name="T1" fmla="*/ 21582 h 21600"/>
              <a:gd name="T2" fmla="*/ 0 w 20243"/>
              <a:gd name="T3" fmla="*/ 9576 h 21600"/>
              <a:gd name="T4" fmla="*/ 19361 w 2024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43" h="21600" fill="none" extrusionOk="0">
                <a:moveTo>
                  <a:pt x="20242" y="21581"/>
                </a:moveTo>
                <a:cubicBezTo>
                  <a:pt x="19949" y="21593"/>
                  <a:pt x="19655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0243" h="21600" stroke="0" extrusionOk="0">
                <a:moveTo>
                  <a:pt x="20242" y="21581"/>
                </a:moveTo>
                <a:cubicBezTo>
                  <a:pt x="19949" y="21593"/>
                  <a:pt x="19655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7" name="Arc 9"/>
          <p:cNvSpPr>
            <a:spLocks/>
          </p:cNvSpPr>
          <p:nvPr/>
        </p:nvSpPr>
        <p:spPr bwMode="auto">
          <a:xfrm rot="161171" flipH="1">
            <a:off x="3954347" y="1252545"/>
            <a:ext cx="390549" cy="297250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1732 w 21732"/>
              <a:gd name="T1" fmla="*/ 21469 h 21600"/>
              <a:gd name="T2" fmla="*/ 0 w 21732"/>
              <a:gd name="T3" fmla="*/ 9576 h 21600"/>
              <a:gd name="T4" fmla="*/ 19361 w 21732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32" h="21600" fill="none" extrusionOk="0">
                <a:moveTo>
                  <a:pt x="21732" y="21469"/>
                </a:moveTo>
                <a:cubicBezTo>
                  <a:pt x="20944" y="21556"/>
                  <a:pt x="2015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1732" h="21600" stroke="0" extrusionOk="0">
                <a:moveTo>
                  <a:pt x="21732" y="21469"/>
                </a:moveTo>
                <a:cubicBezTo>
                  <a:pt x="20944" y="21556"/>
                  <a:pt x="2015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8" name="Arc 10"/>
          <p:cNvSpPr>
            <a:spLocks/>
          </p:cNvSpPr>
          <p:nvPr/>
        </p:nvSpPr>
        <p:spPr bwMode="auto">
          <a:xfrm rot="4490638" flipH="1">
            <a:off x="3242724" y="920757"/>
            <a:ext cx="448415" cy="285662"/>
          </a:xfrm>
          <a:custGeom>
            <a:avLst/>
            <a:gdLst>
              <a:gd name="G0" fmla="+- 19839 0 0"/>
              <a:gd name="G1" fmla="+- 0 0 0"/>
              <a:gd name="G2" fmla="+- 21600 0 0"/>
              <a:gd name="T0" fmla="*/ 16746 w 19839"/>
              <a:gd name="T1" fmla="*/ 21377 h 21377"/>
              <a:gd name="T2" fmla="*/ 0 w 19839"/>
              <a:gd name="T3" fmla="*/ 8543 h 21377"/>
              <a:gd name="T4" fmla="*/ 19839 w 19839"/>
              <a:gd name="T5" fmla="*/ 0 h 2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839" h="21377" fill="none" extrusionOk="0">
                <a:moveTo>
                  <a:pt x="16745" y="21377"/>
                </a:moveTo>
                <a:cubicBezTo>
                  <a:pt x="9312" y="20301"/>
                  <a:pt x="2970" y="15441"/>
                  <a:pt x="0" y="8542"/>
                </a:cubicBezTo>
              </a:path>
              <a:path w="19839" h="21377" stroke="0" extrusionOk="0">
                <a:moveTo>
                  <a:pt x="16745" y="21377"/>
                </a:moveTo>
                <a:cubicBezTo>
                  <a:pt x="9312" y="20301"/>
                  <a:pt x="2970" y="15441"/>
                  <a:pt x="0" y="8542"/>
                </a:cubicBezTo>
                <a:lnTo>
                  <a:pt x="19839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9" name="Arc 11"/>
          <p:cNvSpPr>
            <a:spLocks/>
          </p:cNvSpPr>
          <p:nvPr/>
        </p:nvSpPr>
        <p:spPr bwMode="auto">
          <a:xfrm rot="4490638" flipH="1">
            <a:off x="5422737" y="878202"/>
            <a:ext cx="303601" cy="285662"/>
          </a:xfrm>
          <a:custGeom>
            <a:avLst/>
            <a:gdLst>
              <a:gd name="G0" fmla="+- 21596 0 0"/>
              <a:gd name="G1" fmla="+- 0 0 0"/>
              <a:gd name="G2" fmla="+- 21600 0 0"/>
              <a:gd name="T0" fmla="*/ 18503 w 21596"/>
              <a:gd name="T1" fmla="*/ 21377 h 21377"/>
              <a:gd name="T2" fmla="*/ 0 w 21596"/>
              <a:gd name="T3" fmla="*/ 389 h 21377"/>
              <a:gd name="T4" fmla="*/ 21596 w 21596"/>
              <a:gd name="T5" fmla="*/ 0 h 2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96" h="21377" fill="none" extrusionOk="0">
                <a:moveTo>
                  <a:pt x="18502" y="21377"/>
                </a:moveTo>
                <a:cubicBezTo>
                  <a:pt x="8024" y="19861"/>
                  <a:pt x="190" y="10974"/>
                  <a:pt x="-1" y="389"/>
                </a:cubicBezTo>
              </a:path>
              <a:path w="21596" h="21377" stroke="0" extrusionOk="0">
                <a:moveTo>
                  <a:pt x="18502" y="21377"/>
                </a:moveTo>
                <a:cubicBezTo>
                  <a:pt x="8024" y="19861"/>
                  <a:pt x="190" y="10974"/>
                  <a:pt x="-1" y="389"/>
                </a:cubicBezTo>
                <a:lnTo>
                  <a:pt x="21596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0" name="Arc 12"/>
          <p:cNvSpPr>
            <a:spLocks/>
          </p:cNvSpPr>
          <p:nvPr/>
        </p:nvSpPr>
        <p:spPr bwMode="auto">
          <a:xfrm rot="21354695" flipH="1" flipV="1">
            <a:off x="3669919" y="696790"/>
            <a:ext cx="538624" cy="297250"/>
          </a:xfrm>
          <a:custGeom>
            <a:avLst/>
            <a:gdLst>
              <a:gd name="G0" fmla="+- 21467 0 0"/>
              <a:gd name="G1" fmla="+- 0 0 0"/>
              <a:gd name="G2" fmla="+- 21600 0 0"/>
              <a:gd name="T0" fmla="*/ 24523 w 24523"/>
              <a:gd name="T1" fmla="*/ 21383 h 21600"/>
              <a:gd name="T2" fmla="*/ 0 w 24523"/>
              <a:gd name="T3" fmla="*/ 2396 h 21600"/>
              <a:gd name="T4" fmla="*/ 21467 w 2452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523" h="21600" fill="none" extrusionOk="0">
                <a:moveTo>
                  <a:pt x="24522" y="21382"/>
                </a:moveTo>
                <a:cubicBezTo>
                  <a:pt x="23510" y="21527"/>
                  <a:pt x="22489" y="21599"/>
                  <a:pt x="21467" y="21600"/>
                </a:cubicBezTo>
                <a:cubicBezTo>
                  <a:pt x="10464" y="21600"/>
                  <a:pt x="1220" y="13330"/>
                  <a:pt x="0" y="2395"/>
                </a:cubicBezTo>
              </a:path>
              <a:path w="24523" h="21600" stroke="0" extrusionOk="0">
                <a:moveTo>
                  <a:pt x="24522" y="21382"/>
                </a:moveTo>
                <a:cubicBezTo>
                  <a:pt x="23510" y="21527"/>
                  <a:pt x="22489" y="21599"/>
                  <a:pt x="21467" y="21600"/>
                </a:cubicBezTo>
                <a:cubicBezTo>
                  <a:pt x="10464" y="21600"/>
                  <a:pt x="1220" y="13330"/>
                  <a:pt x="0" y="2395"/>
                </a:cubicBezTo>
                <a:lnTo>
                  <a:pt x="21467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prstDash val="dash"/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1" name="Arc 13"/>
          <p:cNvSpPr>
            <a:spLocks/>
          </p:cNvSpPr>
          <p:nvPr/>
        </p:nvSpPr>
        <p:spPr bwMode="auto">
          <a:xfrm rot="1103579" flipH="1">
            <a:off x="6604896" y="910835"/>
            <a:ext cx="550964" cy="342345"/>
          </a:xfrm>
          <a:custGeom>
            <a:avLst/>
            <a:gdLst>
              <a:gd name="G0" fmla="+- 17564 0 0"/>
              <a:gd name="G1" fmla="+- 0 0 0"/>
              <a:gd name="G2" fmla="+- 21600 0 0"/>
              <a:gd name="T0" fmla="*/ 14471 w 17564"/>
              <a:gd name="T1" fmla="*/ 21377 h 21377"/>
              <a:gd name="T2" fmla="*/ 0 w 17564"/>
              <a:gd name="T3" fmla="*/ 12573 h 21377"/>
              <a:gd name="T4" fmla="*/ 17564 w 17564"/>
              <a:gd name="T5" fmla="*/ 0 h 2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564" h="21377" fill="none" extrusionOk="0">
                <a:moveTo>
                  <a:pt x="14470" y="21377"/>
                </a:moveTo>
                <a:cubicBezTo>
                  <a:pt x="8649" y="20535"/>
                  <a:pt x="3423" y="17355"/>
                  <a:pt x="0" y="12572"/>
                </a:cubicBezTo>
              </a:path>
              <a:path w="17564" h="21377" stroke="0" extrusionOk="0">
                <a:moveTo>
                  <a:pt x="14470" y="21377"/>
                </a:moveTo>
                <a:cubicBezTo>
                  <a:pt x="8649" y="20535"/>
                  <a:pt x="3423" y="17355"/>
                  <a:pt x="0" y="12572"/>
                </a:cubicBezTo>
                <a:lnTo>
                  <a:pt x="17564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875614" y="1235396"/>
            <a:ext cx="789735" cy="599581"/>
          </a:xfrm>
          <a:prstGeom prst="foldedCorner">
            <a:avLst>
              <a:gd name="adj" fmla="val 12500"/>
            </a:avLst>
          </a:prstGeom>
          <a:solidFill>
            <a:srgbClr val="FABF8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Savoirs, techniques &amp; méthodes de gestion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5038382" y="545624"/>
            <a:ext cx="650298" cy="426820"/>
          </a:xfrm>
          <a:prstGeom prst="octagon">
            <a:avLst>
              <a:gd name="adj" fmla="val 29287"/>
            </a:avLst>
          </a:prstGeom>
          <a:solidFill>
            <a:srgbClr val="D6E3B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kumimoji="0" lang="fr-FR" sz="9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ème</a:t>
            </a: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synthèse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3056640" y="1270330"/>
            <a:ext cx="884133" cy="606567"/>
          </a:xfrm>
          <a:prstGeom prst="foldedCorner">
            <a:avLst>
              <a:gd name="adj" fmla="val 12500"/>
            </a:avLst>
          </a:prstGeom>
          <a:solidFill>
            <a:srgbClr val="FABF8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Techniques &amp; méthodes de gestion</a:t>
            </a:r>
            <a:b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</a:t>
            </a:r>
            <a:r>
              <a:rPr kumimoji="0" lang="fr-FR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PGI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52" y="4979343"/>
            <a:ext cx="8604448" cy="1878657"/>
          </a:xfrm>
          <a:prstGeom prst="roundRect">
            <a:avLst>
              <a:gd name="adj" fmla="val 17560"/>
            </a:avLst>
          </a:prstGeom>
          <a:gradFill rotWithShape="0">
            <a:gsLst>
              <a:gs pos="0">
                <a:srgbClr val="FFFFFF">
                  <a:alpha val="33000"/>
                </a:srgbClr>
              </a:gs>
              <a:gs pos="100000">
                <a:srgbClr val="B6DDE8"/>
              </a:gs>
            </a:gsLst>
            <a:lin ang="5400000" scaled="1"/>
          </a:gradFill>
          <a:ln w="12700">
            <a:solidFill>
              <a:srgbClr val="92CDDC"/>
            </a:solidFill>
            <a:round/>
            <a:headEnd/>
            <a:tailEnd/>
          </a:ln>
          <a:effectLst/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Phase "traitement du risque "retards et impayés"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4" name="Arc 26"/>
          <p:cNvSpPr>
            <a:spLocks/>
          </p:cNvSpPr>
          <p:nvPr/>
        </p:nvSpPr>
        <p:spPr bwMode="auto">
          <a:xfrm rot="3736807" flipH="1">
            <a:off x="501475" y="6139420"/>
            <a:ext cx="503271" cy="285900"/>
          </a:xfrm>
          <a:custGeom>
            <a:avLst/>
            <a:gdLst>
              <a:gd name="G0" fmla="+- 21600 0 0"/>
              <a:gd name="G1" fmla="+- 428 0 0"/>
              <a:gd name="G2" fmla="+- 21600 0 0"/>
              <a:gd name="T0" fmla="*/ 23971 w 23971"/>
              <a:gd name="T1" fmla="*/ 21897 h 22028"/>
              <a:gd name="T2" fmla="*/ 4 w 23971"/>
              <a:gd name="T3" fmla="*/ 0 h 22028"/>
              <a:gd name="T4" fmla="*/ 21600 w 23971"/>
              <a:gd name="T5" fmla="*/ 428 h 22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971" h="22028" fill="none" extrusionOk="0">
                <a:moveTo>
                  <a:pt x="23971" y="21897"/>
                </a:moveTo>
                <a:cubicBezTo>
                  <a:pt x="23183" y="21984"/>
                  <a:pt x="22392" y="22027"/>
                  <a:pt x="21600" y="22028"/>
                </a:cubicBezTo>
                <a:cubicBezTo>
                  <a:pt x="9670" y="22028"/>
                  <a:pt x="0" y="12357"/>
                  <a:pt x="0" y="428"/>
                </a:cubicBezTo>
                <a:cubicBezTo>
                  <a:pt x="-1" y="285"/>
                  <a:pt x="1" y="142"/>
                  <a:pt x="4" y="0"/>
                </a:cubicBezTo>
              </a:path>
              <a:path w="23971" h="22028" stroke="0" extrusionOk="0">
                <a:moveTo>
                  <a:pt x="23971" y="21897"/>
                </a:moveTo>
                <a:cubicBezTo>
                  <a:pt x="23183" y="21984"/>
                  <a:pt x="22392" y="22027"/>
                  <a:pt x="21600" y="22028"/>
                </a:cubicBezTo>
                <a:cubicBezTo>
                  <a:pt x="9670" y="22028"/>
                  <a:pt x="0" y="12357"/>
                  <a:pt x="0" y="428"/>
                </a:cubicBezTo>
                <a:cubicBezTo>
                  <a:pt x="-1" y="285"/>
                  <a:pt x="1" y="142"/>
                  <a:pt x="4" y="0"/>
                </a:cubicBezTo>
                <a:lnTo>
                  <a:pt x="21600" y="428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5" name="Arc 27"/>
          <p:cNvSpPr>
            <a:spLocks/>
          </p:cNvSpPr>
          <p:nvPr/>
        </p:nvSpPr>
        <p:spPr bwMode="auto">
          <a:xfrm rot="161171" flipH="1">
            <a:off x="1739377" y="6217211"/>
            <a:ext cx="379402" cy="336954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1732 w 21732"/>
              <a:gd name="T1" fmla="*/ 21469 h 21600"/>
              <a:gd name="T2" fmla="*/ 0 w 21732"/>
              <a:gd name="T3" fmla="*/ 9576 h 21600"/>
              <a:gd name="T4" fmla="*/ 19361 w 21732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32" h="21600" fill="none" extrusionOk="0">
                <a:moveTo>
                  <a:pt x="21732" y="21469"/>
                </a:moveTo>
                <a:cubicBezTo>
                  <a:pt x="20944" y="21556"/>
                  <a:pt x="2015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1732" h="21600" stroke="0" extrusionOk="0">
                <a:moveTo>
                  <a:pt x="21732" y="21469"/>
                </a:moveTo>
                <a:cubicBezTo>
                  <a:pt x="20944" y="21556"/>
                  <a:pt x="2015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6" name="Arc 28"/>
          <p:cNvSpPr>
            <a:spLocks/>
          </p:cNvSpPr>
          <p:nvPr/>
        </p:nvSpPr>
        <p:spPr bwMode="auto">
          <a:xfrm rot="19655655" flipH="1" flipV="1">
            <a:off x="2526352" y="5497944"/>
            <a:ext cx="478299" cy="336954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2417 w 22417"/>
              <a:gd name="T1" fmla="*/ 21383 h 21600"/>
              <a:gd name="T2" fmla="*/ 0 w 22417"/>
              <a:gd name="T3" fmla="*/ 9576 h 21600"/>
              <a:gd name="T4" fmla="*/ 19361 w 22417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417" h="21600" fill="none" extrusionOk="0">
                <a:moveTo>
                  <a:pt x="22416" y="21382"/>
                </a:moveTo>
                <a:cubicBezTo>
                  <a:pt x="21404" y="21527"/>
                  <a:pt x="2038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2417" h="21600" stroke="0" extrusionOk="0">
                <a:moveTo>
                  <a:pt x="22416" y="21382"/>
                </a:moveTo>
                <a:cubicBezTo>
                  <a:pt x="21404" y="21527"/>
                  <a:pt x="2038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7" name="Arc 29"/>
          <p:cNvSpPr>
            <a:spLocks/>
          </p:cNvSpPr>
          <p:nvPr/>
        </p:nvSpPr>
        <p:spPr bwMode="auto">
          <a:xfrm rot="19138716" flipH="1" flipV="1">
            <a:off x="4683492" y="5541863"/>
            <a:ext cx="371011" cy="336954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1237 w 21237"/>
              <a:gd name="T1" fmla="*/ 21518 h 21600"/>
              <a:gd name="T2" fmla="*/ 0 w 21237"/>
              <a:gd name="T3" fmla="*/ 9576 h 21600"/>
              <a:gd name="T4" fmla="*/ 19361 w 21237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37" h="21600" fill="none" extrusionOk="0">
                <a:moveTo>
                  <a:pt x="21237" y="21518"/>
                </a:moveTo>
                <a:cubicBezTo>
                  <a:pt x="20613" y="21572"/>
                  <a:pt x="19987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1237" h="21600" stroke="0" extrusionOk="0">
                <a:moveTo>
                  <a:pt x="21237" y="21518"/>
                </a:moveTo>
                <a:cubicBezTo>
                  <a:pt x="20613" y="21572"/>
                  <a:pt x="19987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8" name="Arc 30"/>
          <p:cNvSpPr>
            <a:spLocks/>
          </p:cNvSpPr>
          <p:nvPr/>
        </p:nvSpPr>
        <p:spPr bwMode="auto">
          <a:xfrm rot="19138716" flipH="1" flipV="1">
            <a:off x="7628206" y="5560583"/>
            <a:ext cx="353629" cy="336954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0243 w 20243"/>
              <a:gd name="T1" fmla="*/ 21582 h 21600"/>
              <a:gd name="T2" fmla="*/ 0 w 20243"/>
              <a:gd name="T3" fmla="*/ 9576 h 21600"/>
              <a:gd name="T4" fmla="*/ 19361 w 2024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43" h="21600" fill="none" extrusionOk="0">
                <a:moveTo>
                  <a:pt x="20242" y="21581"/>
                </a:moveTo>
                <a:cubicBezTo>
                  <a:pt x="19949" y="21593"/>
                  <a:pt x="19655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0243" h="21600" stroke="0" extrusionOk="0">
                <a:moveTo>
                  <a:pt x="20242" y="21581"/>
                </a:moveTo>
                <a:cubicBezTo>
                  <a:pt x="19949" y="21593"/>
                  <a:pt x="19655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9" name="Arc 31"/>
          <p:cNvSpPr>
            <a:spLocks/>
          </p:cNvSpPr>
          <p:nvPr/>
        </p:nvSpPr>
        <p:spPr bwMode="auto">
          <a:xfrm rot="161171" flipH="1">
            <a:off x="3949261" y="6150252"/>
            <a:ext cx="379402" cy="336954"/>
          </a:xfrm>
          <a:custGeom>
            <a:avLst/>
            <a:gdLst>
              <a:gd name="G0" fmla="+- 19361 0 0"/>
              <a:gd name="G1" fmla="+- 0 0 0"/>
              <a:gd name="G2" fmla="+- 21600 0 0"/>
              <a:gd name="T0" fmla="*/ 21732 w 21732"/>
              <a:gd name="T1" fmla="*/ 21469 h 21600"/>
              <a:gd name="T2" fmla="*/ 0 w 21732"/>
              <a:gd name="T3" fmla="*/ 9576 h 21600"/>
              <a:gd name="T4" fmla="*/ 19361 w 21732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32" h="21600" fill="none" extrusionOk="0">
                <a:moveTo>
                  <a:pt x="21732" y="21469"/>
                </a:moveTo>
                <a:cubicBezTo>
                  <a:pt x="20944" y="21556"/>
                  <a:pt x="2015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</a:path>
              <a:path w="21732" h="21600" stroke="0" extrusionOk="0">
                <a:moveTo>
                  <a:pt x="21732" y="21469"/>
                </a:moveTo>
                <a:cubicBezTo>
                  <a:pt x="20944" y="21556"/>
                  <a:pt x="20153" y="21599"/>
                  <a:pt x="19361" y="21600"/>
                </a:cubicBezTo>
                <a:cubicBezTo>
                  <a:pt x="11145" y="21600"/>
                  <a:pt x="3641" y="16939"/>
                  <a:pt x="-1" y="9576"/>
                </a:cubicBezTo>
                <a:lnTo>
                  <a:pt x="19361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0" name="Arc 32"/>
          <p:cNvSpPr>
            <a:spLocks/>
          </p:cNvSpPr>
          <p:nvPr/>
        </p:nvSpPr>
        <p:spPr bwMode="auto">
          <a:xfrm rot="4490638" flipH="1">
            <a:off x="3221602" y="5797302"/>
            <a:ext cx="508311" cy="277509"/>
          </a:xfrm>
          <a:custGeom>
            <a:avLst/>
            <a:gdLst>
              <a:gd name="G0" fmla="+- 19839 0 0"/>
              <a:gd name="G1" fmla="+- 0 0 0"/>
              <a:gd name="G2" fmla="+- 21600 0 0"/>
              <a:gd name="T0" fmla="*/ 16746 w 19839"/>
              <a:gd name="T1" fmla="*/ 21377 h 21377"/>
              <a:gd name="T2" fmla="*/ 0 w 19839"/>
              <a:gd name="T3" fmla="*/ 8543 h 21377"/>
              <a:gd name="T4" fmla="*/ 19839 w 19839"/>
              <a:gd name="T5" fmla="*/ 0 h 2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839" h="21377" fill="none" extrusionOk="0">
                <a:moveTo>
                  <a:pt x="16745" y="21377"/>
                </a:moveTo>
                <a:cubicBezTo>
                  <a:pt x="9312" y="20301"/>
                  <a:pt x="2970" y="15441"/>
                  <a:pt x="0" y="8542"/>
                </a:cubicBezTo>
              </a:path>
              <a:path w="19839" h="21377" stroke="0" extrusionOk="0">
                <a:moveTo>
                  <a:pt x="16745" y="21377"/>
                </a:moveTo>
                <a:cubicBezTo>
                  <a:pt x="9312" y="20301"/>
                  <a:pt x="2970" y="15441"/>
                  <a:pt x="0" y="8542"/>
                </a:cubicBezTo>
                <a:lnTo>
                  <a:pt x="19839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1" name="Arc 33"/>
          <p:cNvSpPr>
            <a:spLocks/>
          </p:cNvSpPr>
          <p:nvPr/>
        </p:nvSpPr>
        <p:spPr bwMode="auto">
          <a:xfrm rot="4490638" flipH="1">
            <a:off x="5351135" y="5749062"/>
            <a:ext cx="344154" cy="277509"/>
          </a:xfrm>
          <a:custGeom>
            <a:avLst/>
            <a:gdLst>
              <a:gd name="G0" fmla="+- 21596 0 0"/>
              <a:gd name="G1" fmla="+- 0 0 0"/>
              <a:gd name="G2" fmla="+- 21600 0 0"/>
              <a:gd name="T0" fmla="*/ 18503 w 21596"/>
              <a:gd name="T1" fmla="*/ 21377 h 21377"/>
              <a:gd name="T2" fmla="*/ 0 w 21596"/>
              <a:gd name="T3" fmla="*/ 389 h 21377"/>
              <a:gd name="T4" fmla="*/ 21596 w 21596"/>
              <a:gd name="T5" fmla="*/ 0 h 2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96" h="21377" fill="none" extrusionOk="0">
                <a:moveTo>
                  <a:pt x="18502" y="21377"/>
                </a:moveTo>
                <a:cubicBezTo>
                  <a:pt x="8024" y="19861"/>
                  <a:pt x="190" y="10974"/>
                  <a:pt x="-1" y="389"/>
                </a:cubicBezTo>
              </a:path>
              <a:path w="21596" h="21377" stroke="0" extrusionOk="0">
                <a:moveTo>
                  <a:pt x="18502" y="21377"/>
                </a:moveTo>
                <a:cubicBezTo>
                  <a:pt x="8024" y="19861"/>
                  <a:pt x="190" y="10974"/>
                  <a:pt x="-1" y="389"/>
                </a:cubicBezTo>
                <a:lnTo>
                  <a:pt x="21596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2" name="Arc 34"/>
          <p:cNvSpPr>
            <a:spLocks/>
          </p:cNvSpPr>
          <p:nvPr/>
        </p:nvSpPr>
        <p:spPr bwMode="auto">
          <a:xfrm rot="21354695" flipH="1" flipV="1">
            <a:off x="3672951" y="5520264"/>
            <a:ext cx="523252" cy="336954"/>
          </a:xfrm>
          <a:custGeom>
            <a:avLst/>
            <a:gdLst>
              <a:gd name="G0" fmla="+- 21467 0 0"/>
              <a:gd name="G1" fmla="+- 0 0 0"/>
              <a:gd name="G2" fmla="+- 21600 0 0"/>
              <a:gd name="T0" fmla="*/ 24523 w 24523"/>
              <a:gd name="T1" fmla="*/ 21383 h 21600"/>
              <a:gd name="T2" fmla="*/ 0 w 24523"/>
              <a:gd name="T3" fmla="*/ 2396 h 21600"/>
              <a:gd name="T4" fmla="*/ 21467 w 24523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523" h="21600" fill="none" extrusionOk="0">
                <a:moveTo>
                  <a:pt x="24522" y="21382"/>
                </a:moveTo>
                <a:cubicBezTo>
                  <a:pt x="23510" y="21527"/>
                  <a:pt x="22489" y="21599"/>
                  <a:pt x="21467" y="21600"/>
                </a:cubicBezTo>
                <a:cubicBezTo>
                  <a:pt x="10464" y="21600"/>
                  <a:pt x="1220" y="13330"/>
                  <a:pt x="0" y="2395"/>
                </a:cubicBezTo>
              </a:path>
              <a:path w="24523" h="21600" stroke="0" extrusionOk="0">
                <a:moveTo>
                  <a:pt x="24522" y="21382"/>
                </a:moveTo>
                <a:cubicBezTo>
                  <a:pt x="23510" y="21527"/>
                  <a:pt x="22489" y="21599"/>
                  <a:pt x="21467" y="21600"/>
                </a:cubicBezTo>
                <a:cubicBezTo>
                  <a:pt x="10464" y="21600"/>
                  <a:pt x="1220" y="13330"/>
                  <a:pt x="0" y="2395"/>
                </a:cubicBezTo>
                <a:lnTo>
                  <a:pt x="21467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prstDash val="dash"/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3" name="Arc 35"/>
          <p:cNvSpPr>
            <a:spLocks/>
          </p:cNvSpPr>
          <p:nvPr/>
        </p:nvSpPr>
        <p:spPr bwMode="auto">
          <a:xfrm rot="1103579" flipH="1">
            <a:off x="6524163" y="5762899"/>
            <a:ext cx="535239" cy="388073"/>
          </a:xfrm>
          <a:custGeom>
            <a:avLst/>
            <a:gdLst>
              <a:gd name="G0" fmla="+- 17564 0 0"/>
              <a:gd name="G1" fmla="+- 0 0 0"/>
              <a:gd name="G2" fmla="+- 21600 0 0"/>
              <a:gd name="T0" fmla="*/ 14471 w 17564"/>
              <a:gd name="T1" fmla="*/ 21377 h 21377"/>
              <a:gd name="T2" fmla="*/ 0 w 17564"/>
              <a:gd name="T3" fmla="*/ 12573 h 21377"/>
              <a:gd name="T4" fmla="*/ 17564 w 17564"/>
              <a:gd name="T5" fmla="*/ 0 h 2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564" h="21377" fill="none" extrusionOk="0">
                <a:moveTo>
                  <a:pt x="14470" y="21377"/>
                </a:moveTo>
                <a:cubicBezTo>
                  <a:pt x="8649" y="20535"/>
                  <a:pt x="3423" y="17355"/>
                  <a:pt x="0" y="12572"/>
                </a:cubicBezTo>
              </a:path>
              <a:path w="17564" h="21377" stroke="0" extrusionOk="0">
                <a:moveTo>
                  <a:pt x="14470" y="21377"/>
                </a:moveTo>
                <a:cubicBezTo>
                  <a:pt x="8649" y="20535"/>
                  <a:pt x="3423" y="17355"/>
                  <a:pt x="0" y="12572"/>
                </a:cubicBezTo>
                <a:lnTo>
                  <a:pt x="17564" y="0"/>
                </a:lnTo>
                <a:close/>
              </a:path>
            </a:pathLst>
          </a:custGeom>
          <a:noFill/>
          <a:ln w="47625" cmpd="tri">
            <a:solidFill>
              <a:srgbClr val="000000"/>
            </a:solidFill>
            <a:round/>
            <a:headEnd/>
            <a:tailEnd type="triangle" w="sm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5" name="AutoShape 37"/>
          <p:cNvSpPr>
            <a:spLocks noChangeArrowheads="1"/>
          </p:cNvSpPr>
          <p:nvPr/>
        </p:nvSpPr>
        <p:spPr bwMode="auto">
          <a:xfrm>
            <a:off x="958396" y="6130813"/>
            <a:ext cx="767196" cy="679668"/>
          </a:xfrm>
          <a:prstGeom prst="foldedCorner">
            <a:avLst>
              <a:gd name="adj" fmla="val 12500"/>
            </a:avLst>
          </a:prstGeom>
          <a:solidFill>
            <a:srgbClr val="FABF8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Savoirs, techniques &amp; méthodes de gestion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1" name="AutoShape 43"/>
          <p:cNvSpPr>
            <a:spLocks noChangeArrowheads="1"/>
          </p:cNvSpPr>
          <p:nvPr/>
        </p:nvSpPr>
        <p:spPr bwMode="auto">
          <a:xfrm>
            <a:off x="5002358" y="5348907"/>
            <a:ext cx="721644" cy="483831"/>
          </a:xfrm>
          <a:prstGeom prst="octagon">
            <a:avLst>
              <a:gd name="adj" fmla="val 29287"/>
            </a:avLst>
          </a:prstGeom>
          <a:solidFill>
            <a:srgbClr val="D6E3B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kumimoji="0" lang="fr-FR" sz="9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ème</a:t>
            </a: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synthèse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3" name="AutoShape 45"/>
          <p:cNvSpPr>
            <a:spLocks noChangeArrowheads="1"/>
          </p:cNvSpPr>
          <p:nvPr/>
        </p:nvSpPr>
        <p:spPr bwMode="auto">
          <a:xfrm>
            <a:off x="3077175" y="6170412"/>
            <a:ext cx="858900" cy="687588"/>
          </a:xfrm>
          <a:prstGeom prst="foldedCorner">
            <a:avLst>
              <a:gd name="adj" fmla="val 12500"/>
            </a:avLst>
          </a:prstGeom>
          <a:solidFill>
            <a:srgbClr val="FABF8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Techniques &amp; méthodes de gestion </a:t>
            </a:r>
            <a:r>
              <a:rPr lang="fr-FR" sz="9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900" dirty="0" smtClean="0">
                <a:latin typeface="Arial" pitchFamily="34" charset="0"/>
                <a:cs typeface="Arial" pitchFamily="34" charset="0"/>
              </a:rPr>
            </a:b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et </a:t>
            </a:r>
            <a:r>
              <a:rPr kumimoji="0" lang="fr-FR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PGI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Flèche droite 52"/>
          <p:cNvSpPr/>
          <p:nvPr/>
        </p:nvSpPr>
        <p:spPr>
          <a:xfrm>
            <a:off x="179512" y="3140968"/>
            <a:ext cx="8784976" cy="432048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62" name="Oval 14"/>
          <p:cNvSpPr>
            <a:spLocks noChangeArrowheads="1"/>
          </p:cNvSpPr>
          <p:nvPr/>
        </p:nvSpPr>
        <p:spPr bwMode="auto">
          <a:xfrm>
            <a:off x="118" y="697425"/>
            <a:ext cx="940278" cy="554485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Repérer le problème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4" name="Oval 16"/>
          <p:cNvSpPr>
            <a:spLocks noChangeArrowheads="1"/>
          </p:cNvSpPr>
          <p:nvPr/>
        </p:nvSpPr>
        <p:spPr bwMode="auto">
          <a:xfrm>
            <a:off x="1820828" y="816198"/>
            <a:ext cx="1071695" cy="677704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900" dirty="0" smtClean="0">
                <a:latin typeface="Arial" pitchFamily="34" charset="0"/>
                <a:cs typeface="Arial" pitchFamily="34" charset="0"/>
              </a:rPr>
              <a:t>Analyser le portefeuille client</a:t>
            </a:r>
          </a:p>
        </p:txBody>
      </p:sp>
      <p:sp>
        <p:nvSpPr>
          <p:cNvPr id="2066" name="Oval 18"/>
          <p:cNvSpPr>
            <a:spLocks noChangeArrowheads="1"/>
          </p:cNvSpPr>
          <p:nvPr/>
        </p:nvSpPr>
        <p:spPr bwMode="auto">
          <a:xfrm>
            <a:off x="7141669" y="877807"/>
            <a:ext cx="892771" cy="554485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Tester, valider, exploiter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7" name="Oval 19"/>
          <p:cNvSpPr>
            <a:spLocks noChangeArrowheads="1"/>
          </p:cNvSpPr>
          <p:nvPr/>
        </p:nvSpPr>
        <p:spPr bwMode="auto">
          <a:xfrm>
            <a:off x="4025917" y="877807"/>
            <a:ext cx="1122288" cy="554485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Proposer des modifications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8" name="Oval 20"/>
          <p:cNvSpPr>
            <a:spLocks noChangeArrowheads="1"/>
          </p:cNvSpPr>
          <p:nvPr/>
        </p:nvSpPr>
        <p:spPr bwMode="auto">
          <a:xfrm>
            <a:off x="5741123" y="877172"/>
            <a:ext cx="892771" cy="554485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Mettre en place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4" name="Oval 36"/>
          <p:cNvSpPr>
            <a:spLocks noChangeArrowheads="1"/>
          </p:cNvSpPr>
          <p:nvPr/>
        </p:nvSpPr>
        <p:spPr bwMode="auto">
          <a:xfrm>
            <a:off x="0" y="5520984"/>
            <a:ext cx="1021330" cy="628549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Repérer le problème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6" name="Oval 38"/>
          <p:cNvSpPr>
            <a:spLocks noChangeArrowheads="1"/>
          </p:cNvSpPr>
          <p:nvPr/>
        </p:nvSpPr>
        <p:spPr bwMode="auto">
          <a:xfrm>
            <a:off x="1876633" y="5655621"/>
            <a:ext cx="1041109" cy="768226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Analyse </a:t>
            </a:r>
            <a:r>
              <a:rPr lang="fr-FR" sz="900" dirty="0" smtClean="0">
                <a:latin typeface="Arial" pitchFamily="34" charset="0"/>
                <a:cs typeface="Arial" pitchFamily="34" charset="0"/>
              </a:rPr>
              <a:t>risque d'impayé du cas (1)</a:t>
            </a:r>
          </a:p>
        </p:txBody>
      </p:sp>
      <p:sp>
        <p:nvSpPr>
          <p:cNvPr id="2088" name="Oval 40"/>
          <p:cNvSpPr>
            <a:spLocks noChangeArrowheads="1"/>
          </p:cNvSpPr>
          <p:nvPr/>
        </p:nvSpPr>
        <p:spPr bwMode="auto">
          <a:xfrm>
            <a:off x="7045616" y="5725460"/>
            <a:ext cx="867291" cy="628549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Tester, valider, exploiter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9" name="Oval 41"/>
          <p:cNvSpPr>
            <a:spLocks noChangeArrowheads="1"/>
          </p:cNvSpPr>
          <p:nvPr/>
        </p:nvSpPr>
        <p:spPr bwMode="auto">
          <a:xfrm>
            <a:off x="3996012" y="5725460"/>
            <a:ext cx="1080068" cy="628549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Proposer des modifications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0" name="Oval 42"/>
          <p:cNvSpPr>
            <a:spLocks noChangeArrowheads="1"/>
          </p:cNvSpPr>
          <p:nvPr/>
        </p:nvSpPr>
        <p:spPr bwMode="auto">
          <a:xfrm>
            <a:off x="5685042" y="5724740"/>
            <a:ext cx="867291" cy="628549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Mettre en place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AutoShape 45"/>
          <p:cNvSpPr>
            <a:spLocks noChangeArrowheads="1"/>
          </p:cNvSpPr>
          <p:nvPr/>
        </p:nvSpPr>
        <p:spPr bwMode="auto">
          <a:xfrm>
            <a:off x="755576" y="5517232"/>
            <a:ext cx="7200800" cy="1340768"/>
          </a:xfrm>
          <a:prstGeom prst="foldedCorner">
            <a:avLst>
              <a:gd name="adj" fmla="val 12500"/>
            </a:avLst>
          </a:prstGeom>
          <a:solidFill>
            <a:srgbClr val="FABF8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Ensemble de ressources internes et externes : savoirs, pré-requis, méthodes et techniques, modes opératoires…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1200" b="1" i="1" dirty="0" smtClean="0">
                <a:latin typeface="Arial" pitchFamily="34" charset="0"/>
                <a:cs typeface="Arial" pitchFamily="34" charset="0"/>
              </a:rPr>
              <a:t>qui alimentent en permanence la situation.</a:t>
            </a:r>
            <a:endParaRPr kumimoji="0" lang="fr-FR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2949285" y="522759"/>
            <a:ext cx="709528" cy="426820"/>
          </a:xfrm>
          <a:prstGeom prst="octagon">
            <a:avLst>
              <a:gd name="adj" fmla="val 29287"/>
            </a:avLst>
          </a:prstGeom>
          <a:solidFill>
            <a:srgbClr val="D6E3B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r>
              <a:rPr kumimoji="0" lang="fr-FR" sz="9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ère</a:t>
            </a: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synthèse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8072692" y="545624"/>
            <a:ext cx="747781" cy="440794"/>
          </a:xfrm>
          <a:prstGeom prst="octagon">
            <a:avLst>
              <a:gd name="adj" fmla="val 29287"/>
            </a:avLst>
          </a:prstGeom>
          <a:solidFill>
            <a:srgbClr val="D6E3B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Synthèse finale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7" name="AutoShape 39"/>
          <p:cNvSpPr>
            <a:spLocks noChangeArrowheads="1"/>
          </p:cNvSpPr>
          <p:nvPr/>
        </p:nvSpPr>
        <p:spPr bwMode="auto">
          <a:xfrm>
            <a:off x="2972884" y="5322987"/>
            <a:ext cx="689278" cy="483831"/>
          </a:xfrm>
          <a:prstGeom prst="octagon">
            <a:avLst>
              <a:gd name="adj" fmla="val 29287"/>
            </a:avLst>
          </a:prstGeom>
          <a:solidFill>
            <a:srgbClr val="D6E3B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r>
              <a:rPr kumimoji="0" lang="fr-FR" sz="9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ère</a:t>
            </a: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synthèse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2" name="AutoShape 44"/>
          <p:cNvSpPr>
            <a:spLocks noChangeArrowheads="1"/>
          </p:cNvSpPr>
          <p:nvPr/>
        </p:nvSpPr>
        <p:spPr bwMode="auto">
          <a:xfrm>
            <a:off x="7950068" y="5348907"/>
            <a:ext cx="726439" cy="499671"/>
          </a:xfrm>
          <a:prstGeom prst="octagon">
            <a:avLst>
              <a:gd name="adj" fmla="val 29287"/>
            </a:avLst>
          </a:prstGeom>
          <a:solidFill>
            <a:srgbClr val="D6E3B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Synthèse finale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Flèche vers le bas 53"/>
          <p:cNvSpPr/>
          <p:nvPr/>
        </p:nvSpPr>
        <p:spPr>
          <a:xfrm rot="10800000">
            <a:off x="1475656" y="4725144"/>
            <a:ext cx="504056" cy="792088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Flèche vers le bas 54"/>
          <p:cNvSpPr/>
          <p:nvPr/>
        </p:nvSpPr>
        <p:spPr>
          <a:xfrm rot="10800000">
            <a:off x="3995936" y="4725144"/>
            <a:ext cx="504056" cy="792088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Flèche vers le bas 55"/>
          <p:cNvSpPr/>
          <p:nvPr/>
        </p:nvSpPr>
        <p:spPr>
          <a:xfrm rot="10800000">
            <a:off x="6444208" y="4725144"/>
            <a:ext cx="504056" cy="792088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ZoneTexte 57"/>
          <p:cNvSpPr txBox="1"/>
          <p:nvPr/>
        </p:nvSpPr>
        <p:spPr>
          <a:xfrm>
            <a:off x="1259632" y="620688"/>
            <a:ext cx="1622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/>
              <a:t>Type « projet »</a:t>
            </a:r>
            <a:endParaRPr lang="fr-FR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L 0.0776 0.633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316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85185E-6 L -0.11077 0.63819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31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48148E-6 L 0.06979 -0.0865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4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L -0.11961 -0.0821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-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7 L 0.08628 0.34745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17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0.08645 -0.36135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-181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7 -0.00278 L -0.00468 -0.3835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191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70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378 0.38843 " pathEditMode="relative" ptsTypes="AA">
                                      <p:cBhvr>
                                        <p:cTn id="72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59259E-6 L -0.0283 -0.3217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" y="-161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76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96296E-6 L 0.00399 -0.38079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191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80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44444E-6 L 0.00416 -0.38056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19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84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96296E-6 L 0.01285 -0.38079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" y="-191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L 0.00156 0.38843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9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6 L 0.01597 -0.3162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2" grpId="0" animBg="1"/>
      <p:bldP spid="2053" grpId="0" animBg="1"/>
      <p:bldP spid="2054" grpId="0" animBg="1"/>
      <p:bldP spid="2055" grpId="0" animBg="1"/>
      <p:bldP spid="2056" grpId="0" animBg="1"/>
      <p:bldP spid="2057" grpId="0" animBg="1"/>
      <p:bldP spid="2058" grpId="0" animBg="1"/>
      <p:bldP spid="2059" grpId="0" animBg="1"/>
      <p:bldP spid="2060" grpId="0" animBg="1"/>
      <p:bldP spid="2061" grpId="0" animBg="1"/>
      <p:bldP spid="2063" grpId="0" animBg="1"/>
      <p:bldP spid="2069" grpId="0" animBg="1"/>
      <p:bldP spid="2071" grpId="0" animBg="1"/>
      <p:bldP spid="2072" grpId="0" animBg="1"/>
      <p:bldP spid="2074" grpId="0" animBg="1"/>
      <p:bldP spid="2075" grpId="0" animBg="1"/>
      <p:bldP spid="2076" grpId="0" animBg="1"/>
      <p:bldP spid="2077" grpId="0" animBg="1"/>
      <p:bldP spid="2078" grpId="0" animBg="1"/>
      <p:bldP spid="2079" grpId="0" animBg="1"/>
      <p:bldP spid="2080" grpId="0" animBg="1"/>
      <p:bldP spid="2081" grpId="0" animBg="1"/>
      <p:bldP spid="2082" grpId="0" animBg="1"/>
      <p:bldP spid="2083" grpId="0" animBg="1"/>
      <p:bldP spid="2085" grpId="0" animBg="1"/>
      <p:bldP spid="2091" grpId="0" animBg="1"/>
      <p:bldP spid="2093" grpId="0" animBg="1"/>
      <p:bldP spid="53" grpId="0" animBg="1"/>
      <p:bldP spid="2062" grpId="0" animBg="1"/>
      <p:bldP spid="2064" grpId="0" animBg="1"/>
      <p:bldP spid="2066" grpId="0" animBg="1"/>
      <p:bldP spid="2067" grpId="0" animBg="1"/>
      <p:bldP spid="2068" grpId="0" animBg="1"/>
      <p:bldP spid="2084" grpId="0" animBg="1"/>
      <p:bldP spid="2086" grpId="0" animBg="1"/>
      <p:bldP spid="2088" grpId="0" animBg="1"/>
      <p:bldP spid="2089" grpId="0" animBg="1"/>
      <p:bldP spid="2090" grpId="0" animBg="1"/>
      <p:bldP spid="49" grpId="1" animBg="1"/>
      <p:bldP spid="2065" grpId="0" animBg="1"/>
      <p:bldP spid="2070" grpId="0" animBg="1"/>
      <p:bldP spid="2087" grpId="0" animBg="1"/>
      <p:bldP spid="2092" grpId="0" animBg="1"/>
      <p:bldP spid="54" grpId="0" animBg="1"/>
      <p:bldP spid="55" grpId="0" animBg="1"/>
      <p:bldP spid="5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re 1"/>
          <p:cNvSpPr txBox="1">
            <a:spLocks/>
          </p:cNvSpPr>
          <p:nvPr/>
        </p:nvSpPr>
        <p:spPr>
          <a:xfrm>
            <a:off x="1259632" y="188640"/>
            <a:ext cx="6408712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 scénario 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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démarches</a:t>
            </a:r>
          </a:p>
        </p:txBody>
      </p:sp>
      <p:graphicFrame>
        <p:nvGraphicFramePr>
          <p:cNvPr id="48" name="Diagramme 47"/>
          <p:cNvGraphicFramePr/>
          <p:nvPr/>
        </p:nvGraphicFramePr>
        <p:xfrm>
          <a:off x="2339752" y="1700808"/>
          <a:ext cx="64442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5" name="Flèche droite 54"/>
          <p:cNvSpPr/>
          <p:nvPr/>
        </p:nvSpPr>
        <p:spPr>
          <a:xfrm>
            <a:off x="179512" y="3104963"/>
            <a:ext cx="8964488" cy="432048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8028384" y="3115407"/>
            <a:ext cx="747781" cy="440794"/>
          </a:xfrm>
          <a:prstGeom prst="octagon">
            <a:avLst>
              <a:gd name="adj" fmla="val 29287"/>
            </a:avLst>
          </a:prstGeom>
          <a:solidFill>
            <a:srgbClr val="D6E3B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Synthèse finale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Oval 14"/>
          <p:cNvSpPr>
            <a:spLocks noChangeArrowheads="1"/>
          </p:cNvSpPr>
          <p:nvPr/>
        </p:nvSpPr>
        <p:spPr bwMode="auto">
          <a:xfrm>
            <a:off x="2411760" y="3058562"/>
            <a:ext cx="940278" cy="554485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Repérer le problème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Oval 16"/>
          <p:cNvSpPr>
            <a:spLocks noChangeArrowheads="1"/>
          </p:cNvSpPr>
          <p:nvPr/>
        </p:nvSpPr>
        <p:spPr bwMode="auto">
          <a:xfrm>
            <a:off x="3347864" y="2996952"/>
            <a:ext cx="1071695" cy="677704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900" dirty="0" smtClean="0">
                <a:latin typeface="Arial" pitchFamily="34" charset="0"/>
                <a:cs typeface="Arial" pitchFamily="34" charset="0"/>
              </a:rPr>
              <a:t>Analyser …</a:t>
            </a:r>
          </a:p>
        </p:txBody>
      </p:sp>
      <p:sp>
        <p:nvSpPr>
          <p:cNvPr id="49" name="Oval 18"/>
          <p:cNvSpPr>
            <a:spLocks noChangeArrowheads="1"/>
          </p:cNvSpPr>
          <p:nvPr/>
        </p:nvSpPr>
        <p:spPr bwMode="auto">
          <a:xfrm>
            <a:off x="7164288" y="3058562"/>
            <a:ext cx="892771" cy="554485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Tester, valider, exploiter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Oval 19"/>
          <p:cNvSpPr>
            <a:spLocks noChangeArrowheads="1"/>
          </p:cNvSpPr>
          <p:nvPr/>
        </p:nvSpPr>
        <p:spPr bwMode="auto">
          <a:xfrm>
            <a:off x="4716016" y="2996953"/>
            <a:ext cx="1122288" cy="677704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9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Comprendre</a:t>
            </a:r>
            <a:r>
              <a:rPr lang="fr-FR" sz="900" dirty="0" smtClean="0">
                <a:latin typeface="Arial" pitchFamily="34" charset="0"/>
                <a:cs typeface="Arial" pitchFamily="34" charset="0"/>
              </a:rPr>
              <a:t> l</a:t>
            </a: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es modifications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Oval 20"/>
          <p:cNvSpPr>
            <a:spLocks noChangeArrowheads="1"/>
          </p:cNvSpPr>
          <p:nvPr/>
        </p:nvSpPr>
        <p:spPr bwMode="auto">
          <a:xfrm>
            <a:off x="6156176" y="3058562"/>
            <a:ext cx="892771" cy="554485"/>
          </a:xfrm>
          <a:prstGeom prst="ellipse">
            <a:avLst/>
          </a:prstGeom>
          <a:solidFill>
            <a:srgbClr val="B6DDE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Mettre en place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AutoShape 45"/>
          <p:cNvSpPr>
            <a:spLocks noChangeArrowheads="1"/>
          </p:cNvSpPr>
          <p:nvPr/>
        </p:nvSpPr>
        <p:spPr bwMode="auto">
          <a:xfrm>
            <a:off x="179512" y="980728"/>
            <a:ext cx="1656184" cy="5184576"/>
          </a:xfrm>
          <a:prstGeom prst="foldedCorner">
            <a:avLst>
              <a:gd name="adj" fmla="val 12500"/>
            </a:avLst>
          </a:prstGeom>
          <a:solidFill>
            <a:srgbClr val="FABF8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Préalable</a:t>
            </a:r>
            <a:r>
              <a:rPr kumimoji="0" lang="fr-FR" sz="12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à l’activité</a:t>
            </a:r>
            <a:endParaRPr kumimoji="0" lang="fr-FR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Ensemble de ressources internes et externes : savoirs, pré-requis, méthodes et techniques, modes opératoires…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1200" b="1" i="1" dirty="0" smtClean="0">
                <a:latin typeface="Arial" pitchFamily="34" charset="0"/>
                <a:cs typeface="Arial" pitchFamily="34" charset="0"/>
              </a:rPr>
              <a:t>qui alimentent en permanence la situation.</a:t>
            </a:r>
            <a:endParaRPr kumimoji="0" lang="fr-FR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Flèche vers le bas 52"/>
          <p:cNvSpPr/>
          <p:nvPr/>
        </p:nvSpPr>
        <p:spPr>
          <a:xfrm rot="16200000">
            <a:off x="1871700" y="3032956"/>
            <a:ext cx="504056" cy="576064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ZoneTexte 53"/>
          <p:cNvSpPr txBox="1"/>
          <p:nvPr/>
        </p:nvSpPr>
        <p:spPr>
          <a:xfrm>
            <a:off x="1259632" y="620688"/>
            <a:ext cx="1923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/>
              <a:t>Plus traditionnel…</a:t>
            </a:r>
            <a:endParaRPr lang="fr-FR" b="1" i="1" dirty="0"/>
          </a:p>
        </p:txBody>
      </p:sp>
      <p:sp>
        <p:nvSpPr>
          <p:cNvPr id="56" name="Triangle isocèle 55"/>
          <p:cNvSpPr/>
          <p:nvPr/>
        </p:nvSpPr>
        <p:spPr>
          <a:xfrm>
            <a:off x="4067944" y="3501008"/>
            <a:ext cx="792088" cy="864096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72000" rtlCol="0" anchor="b" anchorCtr="0"/>
          <a:lstStyle/>
          <a:p>
            <a:pPr algn="ctr"/>
            <a:r>
              <a:rPr lang="fr-FR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Correction</a:t>
            </a:r>
            <a:endParaRPr lang="fr-FR" sz="11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riangle isocèle 57"/>
          <p:cNvSpPr/>
          <p:nvPr/>
        </p:nvSpPr>
        <p:spPr>
          <a:xfrm>
            <a:off x="6732240" y="3429000"/>
            <a:ext cx="792088" cy="864096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72000" rtlCol="0" anchor="b" anchorCtr="0"/>
          <a:lstStyle/>
          <a:p>
            <a:pPr algn="ctr"/>
            <a:r>
              <a:rPr lang="fr-FR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Correction</a:t>
            </a:r>
            <a:endParaRPr lang="fr-FR" sz="11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riangle isocèle 58"/>
          <p:cNvSpPr/>
          <p:nvPr/>
        </p:nvSpPr>
        <p:spPr>
          <a:xfrm>
            <a:off x="7740352" y="3501008"/>
            <a:ext cx="792088" cy="864096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72000" rtlCol="0" anchor="b" anchorCtr="0"/>
          <a:lstStyle/>
          <a:p>
            <a:pPr algn="ctr"/>
            <a:r>
              <a:rPr lang="fr-FR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Correction</a:t>
            </a:r>
            <a:endParaRPr lang="fr-FR" sz="11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rapèze 59"/>
          <p:cNvSpPr/>
          <p:nvPr/>
        </p:nvSpPr>
        <p:spPr>
          <a:xfrm>
            <a:off x="4788024" y="3645024"/>
            <a:ext cx="1152128" cy="648072"/>
          </a:xfrm>
          <a:prstGeom prst="trapezoi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72000" rtlCol="0" anchor="ctr" anchorCtr="0"/>
          <a:lstStyle/>
          <a:p>
            <a:pPr algn="ctr"/>
            <a:r>
              <a:rPr lang="fr-FR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Modifications proposées</a:t>
            </a:r>
            <a:endParaRPr lang="fr-FR" sz="11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8" grpId="0">
        <p:bldAsOne/>
      </p:bldGraphic>
      <p:bldP spid="55" grpId="0" animBg="1"/>
      <p:bldP spid="2070" grpId="0" animBg="1"/>
      <p:bldP spid="46" grpId="0" animBg="1"/>
      <p:bldP spid="47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6" grpId="0" animBg="1"/>
      <p:bldP spid="58" grpId="0" animBg="1"/>
      <p:bldP spid="59" grpId="0" animBg="1"/>
      <p:bldP spid="6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CB2C - Sommaire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484784"/>
            <a:ext cx="8352928" cy="5040559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fr-FR" dirty="0" smtClean="0"/>
              <a:t>Déroulement d’un scénario pédagogique </a:t>
            </a:r>
            <a:r>
              <a:rPr lang="fr-FR" sz="2400" i="1" dirty="0" smtClean="0"/>
              <a:t>(observation d’une situation professionnelle appliquée)</a:t>
            </a:r>
            <a:br>
              <a:rPr lang="fr-FR" sz="2400" i="1" dirty="0" smtClean="0"/>
            </a:br>
            <a:endParaRPr lang="fr-FR" i="1" dirty="0" smtClean="0"/>
          </a:p>
          <a:p>
            <a:r>
              <a:rPr lang="fr-FR" dirty="0" smtClean="0"/>
              <a:t>Quelle méthodologie pour la construction? </a:t>
            </a:r>
            <a:br>
              <a:rPr lang="fr-FR" dirty="0" smtClean="0"/>
            </a:br>
            <a:r>
              <a:rPr lang="fr-FR" sz="2400" i="1" dirty="0" smtClean="0"/>
              <a:t>(Le scénario et les démarches)</a:t>
            </a:r>
            <a:br>
              <a:rPr lang="fr-FR" sz="2400" i="1" dirty="0" smtClean="0"/>
            </a:br>
            <a:endParaRPr lang="fr-FR" sz="2400" i="1" dirty="0" smtClean="0"/>
          </a:p>
          <a:p>
            <a:r>
              <a:rPr lang="fr-FR" dirty="0" smtClean="0"/>
              <a:t>Mobiliser les compétences de façon intégrée et transversale ?</a:t>
            </a:r>
            <a:br>
              <a:rPr lang="fr-FR" dirty="0" smtClean="0"/>
            </a:br>
            <a:r>
              <a:rPr lang="fr-FR" sz="2400" i="1" dirty="0" smtClean="0"/>
              <a:t>(Multi processus ? Multi activités ?)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3600" b="1" dirty="0" smtClean="0"/>
              <a:t>1. Scénario CB2C</a:t>
            </a:r>
            <a:endParaRPr lang="fr-FR" sz="36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8280920" cy="460851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/>
              <a:t>Introduction</a:t>
            </a:r>
          </a:p>
          <a:p>
            <a:r>
              <a:rPr lang="fr-FR" sz="2400" dirty="0" smtClean="0"/>
              <a:t>Un contexte d’entreprise, support des activités</a:t>
            </a:r>
          </a:p>
          <a:p>
            <a:pPr>
              <a:buNone/>
            </a:pPr>
            <a:endParaRPr lang="fr-FR" sz="2400" dirty="0" smtClean="0"/>
          </a:p>
          <a:p>
            <a:r>
              <a:rPr lang="fr-FR" sz="2400" dirty="0" smtClean="0"/>
              <a:t>Une problématique globale couvrant diverses activités du processus 1</a:t>
            </a:r>
            <a:br>
              <a:rPr lang="fr-FR" sz="2400" dirty="0" smtClean="0"/>
            </a:br>
            <a:r>
              <a:rPr lang="fr-FR" sz="2400" b="1" i="1" dirty="0" smtClean="0"/>
              <a:t>« diagnostiquer et améliorer le processus de gestion des opérations commerciales »</a:t>
            </a:r>
            <a:br>
              <a:rPr lang="fr-FR" sz="2400" b="1" i="1" dirty="0" smtClean="0"/>
            </a:br>
            <a:endParaRPr lang="fr-FR" sz="2400" dirty="0" smtClean="0"/>
          </a:p>
          <a:p>
            <a:r>
              <a:rPr lang="fr-FR" sz="2400" dirty="0" smtClean="0"/>
              <a:t>Zoom sur le scénario - 1.4. « </a:t>
            </a:r>
            <a:r>
              <a:rPr lang="fr-FR" sz="2400" b="1" dirty="0" smtClean="0"/>
              <a:t>Production de l’information relative au risque client</a:t>
            </a:r>
            <a:r>
              <a:rPr lang="fr-FR" sz="2400" dirty="0" smtClean="0"/>
              <a:t> » </a:t>
            </a:r>
            <a:br>
              <a:rPr lang="fr-FR" sz="2400" dirty="0" smtClean="0"/>
            </a:br>
            <a:r>
              <a:rPr lang="fr-FR" sz="1800" i="1" dirty="0" smtClean="0">
                <a:solidFill>
                  <a:srgbClr val="990033"/>
                </a:solidFill>
              </a:rPr>
              <a:t>NB :  il s’agit d’un choix de démarche pédagogique parmi d’autres pour ce scénario.</a:t>
            </a:r>
            <a:endParaRPr lang="fr-FR" sz="2400" i="1" dirty="0" smtClean="0">
              <a:solidFill>
                <a:srgbClr val="990033"/>
              </a:solidFill>
            </a:endParaRPr>
          </a:p>
          <a:p>
            <a:endParaRPr lang="fr-FR" sz="2400" dirty="0" smtClean="0"/>
          </a:p>
        </p:txBody>
      </p:sp>
      <p:sp>
        <p:nvSpPr>
          <p:cNvPr id="5" name="Carré corné 4">
            <a:hlinkClick r:id="rId3" action="ppaction://hlinkfile"/>
          </p:cNvPr>
          <p:cNvSpPr/>
          <p:nvPr/>
        </p:nvSpPr>
        <p:spPr>
          <a:xfrm flipH="1">
            <a:off x="8028384" y="2060848"/>
            <a:ext cx="576064" cy="36004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fr-FR" sz="800" dirty="0" smtClean="0"/>
              <a:t>contexte</a:t>
            </a:r>
            <a:endParaRPr lang="fr-FR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 sz="2400" dirty="0" smtClean="0"/>
              <a:t>1. Scénario CB2C, Activité 1.4 - déroulement</a:t>
            </a:r>
          </a:p>
        </p:txBody>
      </p:sp>
      <p:sp>
        <p:nvSpPr>
          <p:cNvPr id="11" name="Espace réservé du contenu 10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r>
              <a:rPr lang="fr-FR" sz="2400" b="1" dirty="0" smtClean="0"/>
              <a:t>3 missions et deux phases</a:t>
            </a:r>
            <a:endParaRPr lang="fr-FR" sz="2400" b="1" dirty="0"/>
          </a:p>
        </p:txBody>
      </p:sp>
      <p:graphicFrame>
        <p:nvGraphicFramePr>
          <p:cNvPr id="6" name="Diagramme 5"/>
          <p:cNvGraphicFramePr/>
          <p:nvPr/>
        </p:nvGraphicFramePr>
        <p:xfrm>
          <a:off x="467544" y="2060848"/>
          <a:ext cx="8208912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683568" y="3789040"/>
            <a:ext cx="7560840" cy="602804"/>
          </a:xfrm>
          <a:prstGeom prst="roundRect">
            <a:avLst>
              <a:gd name="adj" fmla="val 17560"/>
            </a:avLst>
          </a:prstGeom>
          <a:gradFill rotWithShape="0">
            <a:gsLst>
              <a:gs pos="0">
                <a:srgbClr val="FFFFFF">
                  <a:alpha val="33000"/>
                </a:srgbClr>
              </a:gs>
              <a:gs pos="100000">
                <a:srgbClr val="B6DDE8"/>
              </a:gs>
            </a:gsLst>
            <a:lin ang="5400000" scaled="1"/>
          </a:gradFill>
          <a:ln w="12700">
            <a:solidFill>
              <a:srgbClr val="92CDDC"/>
            </a:solidFill>
            <a:round/>
            <a:headEnd/>
            <a:tailEnd/>
          </a:ln>
          <a:effectLst/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Phase :</a:t>
            </a:r>
            <a:r>
              <a:rPr kumimoji="0" lang="fr-FR" sz="16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lang="fr-FR" sz="1600" b="1" i="1" dirty="0" smtClean="0">
                <a:latin typeface="Calibri" pitchFamily="34" charset="0"/>
                <a:cs typeface="Arial" pitchFamily="34" charset="0"/>
              </a:rPr>
              <a:t>T</a:t>
            </a: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raitement du risque « politique de </a:t>
            </a: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crédit clients</a:t>
            </a: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 »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683568" y="4725144"/>
            <a:ext cx="7488832" cy="603347"/>
          </a:xfrm>
          <a:prstGeom prst="roundRect">
            <a:avLst>
              <a:gd name="adj" fmla="val 17560"/>
            </a:avLst>
          </a:prstGeom>
          <a:gradFill rotWithShape="0">
            <a:gsLst>
              <a:gs pos="0">
                <a:srgbClr val="FFFFFF">
                  <a:alpha val="33000"/>
                </a:srgbClr>
              </a:gs>
              <a:gs pos="100000">
                <a:srgbClr val="B6DDE8"/>
              </a:gs>
            </a:gsLst>
            <a:lin ang="5400000" scaled="1"/>
          </a:gradFill>
          <a:ln w="12700">
            <a:solidFill>
              <a:srgbClr val="92CDDC"/>
            </a:solidFill>
            <a:round/>
            <a:headEnd/>
            <a:tailEnd/>
          </a:ln>
          <a:effectLst/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Phase : Traitement du risque « retards et impayés »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arré corné 12">
            <a:hlinkClick r:id="rId9" action="ppaction://hlinkfile"/>
          </p:cNvPr>
          <p:cNvSpPr/>
          <p:nvPr/>
        </p:nvSpPr>
        <p:spPr>
          <a:xfrm flipH="1">
            <a:off x="8244408" y="1556792"/>
            <a:ext cx="576064" cy="36004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fr-FR" sz="800" dirty="0" smtClean="0"/>
              <a:t>Fiche travail</a:t>
            </a:r>
            <a:endParaRPr lang="fr-FR" sz="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2052" grpId="0" animBg="1"/>
      <p:bldP spid="2053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re 2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1. Scénario CB2C - déroulement</a:t>
            </a:r>
          </a:p>
        </p:txBody>
      </p:sp>
      <p:grpSp>
        <p:nvGrpSpPr>
          <p:cNvPr id="36" name="Groupe 35"/>
          <p:cNvGrpSpPr/>
          <p:nvPr/>
        </p:nvGrpSpPr>
        <p:grpSpPr>
          <a:xfrm>
            <a:off x="1619672" y="2636912"/>
            <a:ext cx="5761125" cy="3449948"/>
            <a:chOff x="1691402" y="1340768"/>
            <a:chExt cx="5761125" cy="3449948"/>
          </a:xfrm>
        </p:grpSpPr>
        <p:grpSp>
          <p:nvGrpSpPr>
            <p:cNvPr id="29697" name="Group 1"/>
            <p:cNvGrpSpPr>
              <a:grpSpLocks/>
            </p:cNvGrpSpPr>
            <p:nvPr/>
          </p:nvGrpSpPr>
          <p:grpSpPr bwMode="auto">
            <a:xfrm>
              <a:off x="1691402" y="1340768"/>
              <a:ext cx="5761125" cy="1439883"/>
              <a:chOff x="457" y="4064"/>
              <a:chExt cx="9072" cy="2267"/>
            </a:xfrm>
          </p:grpSpPr>
          <p:sp>
            <p:nvSpPr>
              <p:cNvPr id="29717" name="Arc 21"/>
              <p:cNvSpPr>
                <a:spLocks/>
              </p:cNvSpPr>
              <p:nvPr/>
            </p:nvSpPr>
            <p:spPr bwMode="auto">
              <a:xfrm rot="3736807" flipH="1">
                <a:off x="1561" y="5158"/>
                <a:ext cx="699" cy="477"/>
              </a:xfrm>
              <a:custGeom>
                <a:avLst/>
                <a:gdLst>
                  <a:gd name="G0" fmla="+- 21600 0 0"/>
                  <a:gd name="G1" fmla="+- 428 0 0"/>
                  <a:gd name="G2" fmla="+- 21600 0 0"/>
                  <a:gd name="T0" fmla="*/ 23971 w 23971"/>
                  <a:gd name="T1" fmla="*/ 21897 h 22028"/>
                  <a:gd name="T2" fmla="*/ 4 w 23971"/>
                  <a:gd name="T3" fmla="*/ 0 h 22028"/>
                  <a:gd name="T4" fmla="*/ 21600 w 23971"/>
                  <a:gd name="T5" fmla="*/ 428 h 22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971" h="22028" fill="none" extrusionOk="0">
                    <a:moveTo>
                      <a:pt x="23971" y="21897"/>
                    </a:moveTo>
                    <a:cubicBezTo>
                      <a:pt x="23183" y="21984"/>
                      <a:pt x="22392" y="22027"/>
                      <a:pt x="21600" y="22028"/>
                    </a:cubicBezTo>
                    <a:cubicBezTo>
                      <a:pt x="9670" y="22028"/>
                      <a:pt x="0" y="12357"/>
                      <a:pt x="0" y="428"/>
                    </a:cubicBezTo>
                    <a:cubicBezTo>
                      <a:pt x="-1" y="285"/>
                      <a:pt x="1" y="142"/>
                      <a:pt x="4" y="0"/>
                    </a:cubicBezTo>
                  </a:path>
                  <a:path w="23971" h="22028" stroke="0" extrusionOk="0">
                    <a:moveTo>
                      <a:pt x="23971" y="21897"/>
                    </a:moveTo>
                    <a:cubicBezTo>
                      <a:pt x="23183" y="21984"/>
                      <a:pt x="22392" y="22027"/>
                      <a:pt x="21600" y="22028"/>
                    </a:cubicBezTo>
                    <a:cubicBezTo>
                      <a:pt x="9670" y="22028"/>
                      <a:pt x="0" y="12357"/>
                      <a:pt x="0" y="428"/>
                    </a:cubicBezTo>
                    <a:cubicBezTo>
                      <a:pt x="-1" y="285"/>
                      <a:pt x="1" y="142"/>
                      <a:pt x="4" y="0"/>
                    </a:cubicBezTo>
                    <a:lnTo>
                      <a:pt x="21600" y="428"/>
                    </a:lnTo>
                    <a:close/>
                  </a:path>
                </a:pathLst>
              </a:custGeom>
              <a:noFill/>
              <a:ln w="47625" cmpd="tri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16" name="Arc 20"/>
              <p:cNvSpPr>
                <a:spLocks/>
              </p:cNvSpPr>
              <p:nvPr/>
            </p:nvSpPr>
            <p:spPr bwMode="auto">
              <a:xfrm rot="161171" flipH="1">
                <a:off x="3556" y="5306"/>
                <a:ext cx="633" cy="468"/>
              </a:xfrm>
              <a:custGeom>
                <a:avLst/>
                <a:gdLst>
                  <a:gd name="G0" fmla="+- 19361 0 0"/>
                  <a:gd name="G1" fmla="+- 0 0 0"/>
                  <a:gd name="G2" fmla="+- 21600 0 0"/>
                  <a:gd name="T0" fmla="*/ 21732 w 21732"/>
                  <a:gd name="T1" fmla="*/ 21469 h 21600"/>
                  <a:gd name="T2" fmla="*/ 0 w 21732"/>
                  <a:gd name="T3" fmla="*/ 9576 h 21600"/>
                  <a:gd name="T4" fmla="*/ 19361 w 21732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32" h="21600" fill="none" extrusionOk="0">
                    <a:moveTo>
                      <a:pt x="21732" y="21469"/>
                    </a:moveTo>
                    <a:cubicBezTo>
                      <a:pt x="20944" y="21556"/>
                      <a:pt x="20153" y="21599"/>
                      <a:pt x="19361" y="21600"/>
                    </a:cubicBezTo>
                    <a:cubicBezTo>
                      <a:pt x="11145" y="21600"/>
                      <a:pt x="3641" y="16939"/>
                      <a:pt x="-1" y="9576"/>
                    </a:cubicBezTo>
                  </a:path>
                  <a:path w="21732" h="21600" stroke="0" extrusionOk="0">
                    <a:moveTo>
                      <a:pt x="21732" y="21469"/>
                    </a:moveTo>
                    <a:cubicBezTo>
                      <a:pt x="20944" y="21556"/>
                      <a:pt x="20153" y="21599"/>
                      <a:pt x="19361" y="21600"/>
                    </a:cubicBezTo>
                    <a:cubicBezTo>
                      <a:pt x="11145" y="21600"/>
                      <a:pt x="3641" y="16939"/>
                      <a:pt x="-1" y="9576"/>
                    </a:cubicBezTo>
                    <a:lnTo>
                      <a:pt x="19361" y="0"/>
                    </a:lnTo>
                    <a:close/>
                  </a:path>
                </a:pathLst>
              </a:custGeom>
              <a:noFill/>
              <a:ln w="47625" cmpd="tri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15" name="Arc 19"/>
              <p:cNvSpPr>
                <a:spLocks/>
              </p:cNvSpPr>
              <p:nvPr/>
            </p:nvSpPr>
            <p:spPr bwMode="auto">
              <a:xfrm rot="19655655" flipH="1" flipV="1">
                <a:off x="4869" y="4307"/>
                <a:ext cx="798" cy="468"/>
              </a:xfrm>
              <a:custGeom>
                <a:avLst/>
                <a:gdLst>
                  <a:gd name="G0" fmla="+- 19361 0 0"/>
                  <a:gd name="G1" fmla="+- 0 0 0"/>
                  <a:gd name="G2" fmla="+- 21600 0 0"/>
                  <a:gd name="T0" fmla="*/ 22417 w 22417"/>
                  <a:gd name="T1" fmla="*/ 21383 h 21600"/>
                  <a:gd name="T2" fmla="*/ 0 w 22417"/>
                  <a:gd name="T3" fmla="*/ 9576 h 21600"/>
                  <a:gd name="T4" fmla="*/ 19361 w 22417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417" h="21600" fill="none" extrusionOk="0">
                    <a:moveTo>
                      <a:pt x="22416" y="21382"/>
                    </a:moveTo>
                    <a:cubicBezTo>
                      <a:pt x="21404" y="21527"/>
                      <a:pt x="20383" y="21599"/>
                      <a:pt x="19361" y="21600"/>
                    </a:cubicBezTo>
                    <a:cubicBezTo>
                      <a:pt x="11145" y="21600"/>
                      <a:pt x="3641" y="16939"/>
                      <a:pt x="-1" y="9576"/>
                    </a:cubicBezTo>
                  </a:path>
                  <a:path w="22417" h="21600" stroke="0" extrusionOk="0">
                    <a:moveTo>
                      <a:pt x="22416" y="21382"/>
                    </a:moveTo>
                    <a:cubicBezTo>
                      <a:pt x="21404" y="21527"/>
                      <a:pt x="20383" y="21599"/>
                      <a:pt x="19361" y="21600"/>
                    </a:cubicBezTo>
                    <a:cubicBezTo>
                      <a:pt x="11145" y="21600"/>
                      <a:pt x="3641" y="16939"/>
                      <a:pt x="-1" y="9576"/>
                    </a:cubicBezTo>
                    <a:lnTo>
                      <a:pt x="19361" y="0"/>
                    </a:lnTo>
                    <a:close/>
                  </a:path>
                </a:pathLst>
              </a:custGeom>
              <a:noFill/>
              <a:ln w="47625" cmpd="tri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12" name="Arc 16"/>
              <p:cNvSpPr>
                <a:spLocks/>
              </p:cNvSpPr>
              <p:nvPr/>
            </p:nvSpPr>
            <p:spPr bwMode="auto">
              <a:xfrm rot="161171" flipH="1">
                <a:off x="7243" y="5213"/>
                <a:ext cx="633" cy="468"/>
              </a:xfrm>
              <a:custGeom>
                <a:avLst/>
                <a:gdLst>
                  <a:gd name="G0" fmla="+- 19361 0 0"/>
                  <a:gd name="G1" fmla="+- 0 0 0"/>
                  <a:gd name="G2" fmla="+- 21600 0 0"/>
                  <a:gd name="T0" fmla="*/ 21732 w 21732"/>
                  <a:gd name="T1" fmla="*/ 21469 h 21600"/>
                  <a:gd name="T2" fmla="*/ 0 w 21732"/>
                  <a:gd name="T3" fmla="*/ 9576 h 21600"/>
                  <a:gd name="T4" fmla="*/ 19361 w 21732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32" h="21600" fill="none" extrusionOk="0">
                    <a:moveTo>
                      <a:pt x="21732" y="21469"/>
                    </a:moveTo>
                    <a:cubicBezTo>
                      <a:pt x="20944" y="21556"/>
                      <a:pt x="20153" y="21599"/>
                      <a:pt x="19361" y="21600"/>
                    </a:cubicBezTo>
                    <a:cubicBezTo>
                      <a:pt x="11145" y="21600"/>
                      <a:pt x="3641" y="16939"/>
                      <a:pt x="-1" y="9576"/>
                    </a:cubicBezTo>
                  </a:path>
                  <a:path w="21732" h="21600" stroke="0" extrusionOk="0">
                    <a:moveTo>
                      <a:pt x="21732" y="21469"/>
                    </a:moveTo>
                    <a:cubicBezTo>
                      <a:pt x="20944" y="21556"/>
                      <a:pt x="20153" y="21599"/>
                      <a:pt x="19361" y="21600"/>
                    </a:cubicBezTo>
                    <a:cubicBezTo>
                      <a:pt x="11145" y="21600"/>
                      <a:pt x="3641" y="16939"/>
                      <a:pt x="-1" y="9576"/>
                    </a:cubicBezTo>
                    <a:lnTo>
                      <a:pt x="19361" y="0"/>
                    </a:lnTo>
                    <a:close/>
                  </a:path>
                </a:pathLst>
              </a:custGeom>
              <a:noFill/>
              <a:ln w="47625" cmpd="tri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11" name="Arc 15"/>
              <p:cNvSpPr>
                <a:spLocks/>
              </p:cNvSpPr>
              <p:nvPr/>
            </p:nvSpPr>
            <p:spPr bwMode="auto">
              <a:xfrm rot="4490638" flipH="1">
                <a:off x="6100" y="4684"/>
                <a:ext cx="706" cy="463"/>
              </a:xfrm>
              <a:custGeom>
                <a:avLst/>
                <a:gdLst>
                  <a:gd name="G0" fmla="+- 19839 0 0"/>
                  <a:gd name="G1" fmla="+- 0 0 0"/>
                  <a:gd name="G2" fmla="+- 21600 0 0"/>
                  <a:gd name="T0" fmla="*/ 16746 w 19839"/>
                  <a:gd name="T1" fmla="*/ 21377 h 21377"/>
                  <a:gd name="T2" fmla="*/ 0 w 19839"/>
                  <a:gd name="T3" fmla="*/ 8543 h 21377"/>
                  <a:gd name="T4" fmla="*/ 19839 w 19839"/>
                  <a:gd name="T5" fmla="*/ 0 h 21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839" h="21377" fill="none" extrusionOk="0">
                    <a:moveTo>
                      <a:pt x="16745" y="21377"/>
                    </a:moveTo>
                    <a:cubicBezTo>
                      <a:pt x="9312" y="20301"/>
                      <a:pt x="2970" y="15441"/>
                      <a:pt x="0" y="8542"/>
                    </a:cubicBezTo>
                  </a:path>
                  <a:path w="19839" h="21377" stroke="0" extrusionOk="0">
                    <a:moveTo>
                      <a:pt x="16745" y="21377"/>
                    </a:moveTo>
                    <a:cubicBezTo>
                      <a:pt x="9312" y="20301"/>
                      <a:pt x="2970" y="15441"/>
                      <a:pt x="0" y="8542"/>
                    </a:cubicBezTo>
                    <a:lnTo>
                      <a:pt x="19839" y="0"/>
                    </a:lnTo>
                    <a:close/>
                  </a:path>
                </a:pathLst>
              </a:custGeom>
              <a:noFill/>
              <a:ln w="47625" cmpd="tri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09" name="Arc 13"/>
              <p:cNvSpPr>
                <a:spLocks/>
              </p:cNvSpPr>
              <p:nvPr/>
            </p:nvSpPr>
            <p:spPr bwMode="auto">
              <a:xfrm rot="21354695" flipH="1" flipV="1">
                <a:off x="6782" y="4338"/>
                <a:ext cx="873" cy="468"/>
              </a:xfrm>
              <a:custGeom>
                <a:avLst/>
                <a:gdLst>
                  <a:gd name="G0" fmla="+- 21467 0 0"/>
                  <a:gd name="G1" fmla="+- 0 0 0"/>
                  <a:gd name="G2" fmla="+- 21600 0 0"/>
                  <a:gd name="T0" fmla="*/ 24523 w 24523"/>
                  <a:gd name="T1" fmla="*/ 21383 h 21600"/>
                  <a:gd name="T2" fmla="*/ 0 w 24523"/>
                  <a:gd name="T3" fmla="*/ 2396 h 21600"/>
                  <a:gd name="T4" fmla="*/ 21467 w 24523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523" h="21600" fill="none" extrusionOk="0">
                    <a:moveTo>
                      <a:pt x="24522" y="21382"/>
                    </a:moveTo>
                    <a:cubicBezTo>
                      <a:pt x="23510" y="21527"/>
                      <a:pt x="22489" y="21599"/>
                      <a:pt x="21467" y="21600"/>
                    </a:cubicBezTo>
                    <a:cubicBezTo>
                      <a:pt x="10464" y="21600"/>
                      <a:pt x="1220" y="13330"/>
                      <a:pt x="0" y="2395"/>
                    </a:cubicBezTo>
                  </a:path>
                  <a:path w="24523" h="21600" stroke="0" extrusionOk="0">
                    <a:moveTo>
                      <a:pt x="24522" y="21382"/>
                    </a:moveTo>
                    <a:cubicBezTo>
                      <a:pt x="23510" y="21527"/>
                      <a:pt x="22489" y="21599"/>
                      <a:pt x="21467" y="21600"/>
                    </a:cubicBezTo>
                    <a:cubicBezTo>
                      <a:pt x="10464" y="21600"/>
                      <a:pt x="1220" y="13330"/>
                      <a:pt x="0" y="2395"/>
                    </a:cubicBezTo>
                    <a:lnTo>
                      <a:pt x="21467" y="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07" name="Oval 11"/>
              <p:cNvSpPr>
                <a:spLocks noChangeArrowheads="1"/>
              </p:cNvSpPr>
              <p:nvPr/>
            </p:nvSpPr>
            <p:spPr bwMode="auto">
              <a:xfrm>
                <a:off x="457" y="4339"/>
                <a:ext cx="1901" cy="873"/>
              </a:xfrm>
              <a:prstGeom prst="ellipse">
                <a:avLst/>
              </a:prstGeom>
              <a:solidFill>
                <a:srgbClr val="B6DDE8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72000" tIns="0" rIns="7200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Rep</a:t>
                </a: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/>
                    <a:ea typeface="Times New Roman" pitchFamily="18" charset="0"/>
                    <a:cs typeface="Arial" pitchFamily="34" charset="0"/>
                  </a:rPr>
                  <a:t>é</a:t>
                </a: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rer le probl</a:t>
                </a: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/>
                    <a:ea typeface="Times New Roman" pitchFamily="18" charset="0"/>
                    <a:cs typeface="Arial" pitchFamily="34" charset="0"/>
                  </a:rPr>
                  <a:t>è</a:t>
                </a: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me</a:t>
                </a:r>
                <a:endParaRPr kumimoji="0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06" name="AutoShape 10">
                <a:hlinkClick r:id="rId4" action="ppaction://hlinkfile"/>
              </p:cNvPr>
              <p:cNvSpPr>
                <a:spLocks noChangeArrowheads="1"/>
              </p:cNvSpPr>
              <p:nvPr/>
            </p:nvSpPr>
            <p:spPr bwMode="auto">
              <a:xfrm>
                <a:off x="2253" y="5186"/>
                <a:ext cx="1266" cy="1032"/>
              </a:xfrm>
              <a:prstGeom prst="foldedCorner">
                <a:avLst>
                  <a:gd name="adj" fmla="val 12500"/>
                </a:avLst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72000" tIns="0" rIns="7200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Savoirs &amp; m</a:t>
                </a: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/>
                    <a:ea typeface="Times New Roman" pitchFamily="18" charset="0"/>
                    <a:cs typeface="Arial" pitchFamily="34" charset="0"/>
                  </a:rPr>
                  <a:t>é</a:t>
                </a: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thodes de gestion</a:t>
                </a:r>
                <a:endParaRPr kumimoji="0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05" name="Oval 9"/>
              <p:cNvSpPr>
                <a:spLocks noChangeArrowheads="1"/>
              </p:cNvSpPr>
              <p:nvPr/>
            </p:nvSpPr>
            <p:spPr bwMode="auto">
              <a:xfrm>
                <a:off x="3785" y="4526"/>
                <a:ext cx="1888" cy="1067"/>
              </a:xfrm>
              <a:prstGeom prst="ellipse">
                <a:avLst/>
              </a:prstGeom>
              <a:solidFill>
                <a:srgbClr val="B6DDE8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72000" tIns="0" rIns="7200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Analyser le portefeuille client</a:t>
                </a:r>
                <a:endParaRPr kumimoji="0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04" name="AutoShape 8"/>
              <p:cNvSpPr>
                <a:spLocks noChangeArrowheads="1"/>
              </p:cNvSpPr>
              <p:nvPr/>
            </p:nvSpPr>
            <p:spPr bwMode="auto">
              <a:xfrm>
                <a:off x="5614" y="4064"/>
                <a:ext cx="1307" cy="672"/>
              </a:xfrm>
              <a:prstGeom prst="octagon">
                <a:avLst>
                  <a:gd name="adj" fmla="val 29287"/>
                </a:avLst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36000" tIns="0" rIns="3600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1</a:t>
                </a:r>
                <a:r>
                  <a:rPr kumimoji="0" lang="fr-FR" sz="900" b="0" i="0" u="none" strike="noStrike" cap="none" normalizeH="0" baseline="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/>
                    <a:ea typeface="Times New Roman" pitchFamily="18" charset="0"/>
                    <a:cs typeface="Arial" pitchFamily="34" charset="0"/>
                  </a:rPr>
                  <a:t>è</a:t>
                </a:r>
                <a:r>
                  <a:rPr kumimoji="0" lang="fr-FR" sz="900" b="0" i="0" u="none" strike="noStrike" cap="none" normalizeH="0" baseline="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re</a:t>
                </a: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 synth</a:t>
                </a: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/>
                    <a:ea typeface="Times New Roman" pitchFamily="18" charset="0"/>
                    <a:cs typeface="Arial" pitchFamily="34" charset="0"/>
                  </a:rPr>
                  <a:t>è</a:t>
                </a: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se</a:t>
                </a:r>
                <a:endParaRPr kumimoji="0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02" name="Oval 6"/>
              <p:cNvSpPr>
                <a:spLocks noChangeArrowheads="1"/>
              </p:cNvSpPr>
              <p:nvPr/>
            </p:nvSpPr>
            <p:spPr bwMode="auto">
              <a:xfrm>
                <a:off x="7359" y="4623"/>
                <a:ext cx="2170" cy="873"/>
              </a:xfrm>
              <a:prstGeom prst="ellipse">
                <a:avLst/>
              </a:prstGeom>
              <a:solidFill>
                <a:srgbClr val="B6DDE8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72000" tIns="0" rIns="7200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Proposer des modifications</a:t>
                </a:r>
                <a:endParaRPr kumimoji="0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698" name="AutoShape 2">
                <a:hlinkClick r:id="rId4" action="ppaction://hlinkfile"/>
              </p:cNvPr>
              <p:cNvSpPr>
                <a:spLocks noChangeArrowheads="1"/>
              </p:cNvSpPr>
              <p:nvPr/>
            </p:nvSpPr>
            <p:spPr bwMode="auto">
              <a:xfrm>
                <a:off x="5788" y="5241"/>
                <a:ext cx="1473" cy="1090"/>
              </a:xfrm>
              <a:prstGeom prst="foldedCorner">
                <a:avLst>
                  <a:gd name="adj" fmla="val 12500"/>
                </a:avLst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72000" tIns="0" rIns="7200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Techniques &amp; m</a:t>
                </a: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/>
                    <a:ea typeface="Times New Roman" pitchFamily="18" charset="0"/>
                    <a:cs typeface="Arial" pitchFamily="34" charset="0"/>
                  </a:rPr>
                  <a:t>é</a:t>
                </a: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thodes de gestion </a:t>
                </a:r>
                <a:endParaRPr kumimoji="0" lang="fr-FR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et </a:t>
                </a:r>
                <a:r>
                  <a:rPr kumimoji="0" lang="fr-FR" sz="9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PGI</a:t>
                </a:r>
                <a:endParaRPr kumimoji="0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7" name="Arc 17"/>
            <p:cNvSpPr>
              <a:spLocks/>
            </p:cNvSpPr>
            <p:nvPr/>
          </p:nvSpPr>
          <p:spPr bwMode="auto">
            <a:xfrm rot="19138716" flipH="1" flipV="1">
              <a:off x="5769129" y="3956122"/>
              <a:ext cx="396496" cy="285454"/>
            </a:xfrm>
            <a:custGeom>
              <a:avLst/>
              <a:gdLst>
                <a:gd name="G0" fmla="+- 19361 0 0"/>
                <a:gd name="G1" fmla="+- 0 0 0"/>
                <a:gd name="G2" fmla="+- 21600 0 0"/>
                <a:gd name="T0" fmla="*/ 20243 w 20243"/>
                <a:gd name="T1" fmla="*/ 21582 h 21600"/>
                <a:gd name="T2" fmla="*/ 0 w 20243"/>
                <a:gd name="T3" fmla="*/ 9576 h 21600"/>
                <a:gd name="T4" fmla="*/ 19361 w 2024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243" h="21600" fill="none" extrusionOk="0">
                  <a:moveTo>
                    <a:pt x="20242" y="21581"/>
                  </a:moveTo>
                  <a:cubicBezTo>
                    <a:pt x="19949" y="21593"/>
                    <a:pt x="19655" y="21599"/>
                    <a:pt x="19361" y="21600"/>
                  </a:cubicBezTo>
                  <a:cubicBezTo>
                    <a:pt x="11145" y="21600"/>
                    <a:pt x="3641" y="16939"/>
                    <a:pt x="-1" y="9576"/>
                  </a:cubicBezTo>
                </a:path>
                <a:path w="20243" h="21600" stroke="0" extrusionOk="0">
                  <a:moveTo>
                    <a:pt x="20242" y="21581"/>
                  </a:moveTo>
                  <a:cubicBezTo>
                    <a:pt x="19949" y="21593"/>
                    <a:pt x="19655" y="21599"/>
                    <a:pt x="19361" y="21600"/>
                  </a:cubicBezTo>
                  <a:cubicBezTo>
                    <a:pt x="11145" y="21600"/>
                    <a:pt x="3641" y="16939"/>
                    <a:pt x="-1" y="9576"/>
                  </a:cubicBezTo>
                  <a:lnTo>
                    <a:pt x="19361" y="0"/>
                  </a:lnTo>
                  <a:close/>
                </a:path>
              </a:pathLst>
            </a:custGeom>
            <a:noFill/>
            <a:ln w="47625" cmpd="tri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Arc 14"/>
            <p:cNvSpPr>
              <a:spLocks/>
            </p:cNvSpPr>
            <p:nvPr/>
          </p:nvSpPr>
          <p:spPr bwMode="auto">
            <a:xfrm rot="4490638" flipH="1">
              <a:off x="2814300" y="4174885"/>
              <a:ext cx="291552" cy="311150"/>
            </a:xfrm>
            <a:custGeom>
              <a:avLst/>
              <a:gdLst>
                <a:gd name="G0" fmla="+- 21596 0 0"/>
                <a:gd name="G1" fmla="+- 0 0 0"/>
                <a:gd name="G2" fmla="+- 21600 0 0"/>
                <a:gd name="T0" fmla="*/ 18503 w 21596"/>
                <a:gd name="T1" fmla="*/ 21377 h 21377"/>
                <a:gd name="T2" fmla="*/ 0 w 21596"/>
                <a:gd name="T3" fmla="*/ 389 h 21377"/>
                <a:gd name="T4" fmla="*/ 21596 w 21596"/>
                <a:gd name="T5" fmla="*/ 0 h 21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6" h="21377" fill="none" extrusionOk="0">
                  <a:moveTo>
                    <a:pt x="18502" y="21377"/>
                  </a:moveTo>
                  <a:cubicBezTo>
                    <a:pt x="8024" y="19861"/>
                    <a:pt x="190" y="10974"/>
                    <a:pt x="-1" y="389"/>
                  </a:cubicBezTo>
                </a:path>
                <a:path w="21596" h="21377" stroke="0" extrusionOk="0">
                  <a:moveTo>
                    <a:pt x="18502" y="21377"/>
                  </a:moveTo>
                  <a:cubicBezTo>
                    <a:pt x="8024" y="19861"/>
                    <a:pt x="190" y="10974"/>
                    <a:pt x="-1" y="389"/>
                  </a:cubicBezTo>
                  <a:lnTo>
                    <a:pt x="21596" y="0"/>
                  </a:lnTo>
                  <a:close/>
                </a:path>
              </a:pathLst>
            </a:custGeom>
            <a:noFill/>
            <a:ln w="47625" cmpd="tri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Arc 12"/>
            <p:cNvSpPr>
              <a:spLocks/>
            </p:cNvSpPr>
            <p:nvPr/>
          </p:nvSpPr>
          <p:spPr bwMode="auto">
            <a:xfrm rot="1103579" flipH="1">
              <a:off x="4124834" y="4161044"/>
              <a:ext cx="600124" cy="328760"/>
            </a:xfrm>
            <a:custGeom>
              <a:avLst/>
              <a:gdLst>
                <a:gd name="G0" fmla="+- 17564 0 0"/>
                <a:gd name="G1" fmla="+- 0 0 0"/>
                <a:gd name="G2" fmla="+- 21600 0 0"/>
                <a:gd name="T0" fmla="*/ 14471 w 17564"/>
                <a:gd name="T1" fmla="*/ 21377 h 21377"/>
                <a:gd name="T2" fmla="*/ 0 w 17564"/>
                <a:gd name="T3" fmla="*/ 12573 h 21377"/>
                <a:gd name="T4" fmla="*/ 17564 w 17564"/>
                <a:gd name="T5" fmla="*/ 0 h 21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64" h="21377" fill="none" extrusionOk="0">
                  <a:moveTo>
                    <a:pt x="14470" y="21377"/>
                  </a:moveTo>
                  <a:cubicBezTo>
                    <a:pt x="8649" y="20535"/>
                    <a:pt x="3423" y="17355"/>
                    <a:pt x="0" y="12572"/>
                  </a:cubicBezTo>
                </a:path>
                <a:path w="17564" h="21377" stroke="0" extrusionOk="0">
                  <a:moveTo>
                    <a:pt x="14470" y="21377"/>
                  </a:moveTo>
                  <a:cubicBezTo>
                    <a:pt x="8649" y="20535"/>
                    <a:pt x="3423" y="17355"/>
                    <a:pt x="0" y="12572"/>
                  </a:cubicBezTo>
                  <a:lnTo>
                    <a:pt x="17564" y="0"/>
                  </a:lnTo>
                  <a:close/>
                </a:path>
              </a:pathLst>
            </a:custGeom>
            <a:noFill/>
            <a:ln w="47625" cmpd="tri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Oval 7"/>
            <p:cNvSpPr>
              <a:spLocks noChangeArrowheads="1"/>
            </p:cNvSpPr>
            <p:nvPr/>
          </p:nvSpPr>
          <p:spPr bwMode="auto">
            <a:xfrm>
              <a:off x="4716016" y="4077072"/>
              <a:ext cx="1316310" cy="713644"/>
            </a:xfrm>
            <a:prstGeom prst="ellipse">
              <a:avLst/>
            </a:prstGeom>
            <a:solidFill>
              <a:srgbClr val="B6DDE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2000" tIns="0" rIns="72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Tester, valider, exploiter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Oval 5"/>
            <p:cNvSpPr>
              <a:spLocks noChangeArrowheads="1"/>
            </p:cNvSpPr>
            <p:nvPr/>
          </p:nvSpPr>
          <p:spPr bwMode="auto">
            <a:xfrm>
              <a:off x="3131840" y="4149080"/>
              <a:ext cx="1166048" cy="605573"/>
            </a:xfrm>
            <a:prstGeom prst="ellipse">
              <a:avLst/>
            </a:prstGeom>
            <a:solidFill>
              <a:srgbClr val="B6DDE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2000" tIns="0" rIns="72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Mettre en place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AutoShape 4"/>
            <p:cNvSpPr>
              <a:spLocks noChangeArrowheads="1"/>
            </p:cNvSpPr>
            <p:nvPr/>
          </p:nvSpPr>
          <p:spPr bwMode="auto">
            <a:xfrm>
              <a:off x="1979712" y="3717032"/>
              <a:ext cx="958806" cy="549332"/>
            </a:xfrm>
            <a:prstGeom prst="octagon">
              <a:avLst>
                <a:gd name="adj" fmla="val 29287"/>
              </a:avLst>
            </a:prstGeom>
            <a:solidFill>
              <a:srgbClr val="D6E3B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36000" tIns="0" rIns="36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r>
                <a:rPr kumimoji="0" lang="fr-FR" sz="9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Times New Roman" pitchFamily="18" charset="0"/>
                  <a:cs typeface="Arial" pitchFamily="34" charset="0"/>
                </a:rPr>
                <a:t>è</a:t>
              </a:r>
              <a:r>
                <a:rPr kumimoji="0" lang="fr-FR" sz="9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me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synth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Times New Roman" pitchFamily="18" charset="0"/>
                  <a:cs typeface="Arial" pitchFamily="34" charset="0"/>
                </a:rPr>
                <a:t>è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se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AutoShape 3"/>
            <p:cNvSpPr>
              <a:spLocks noChangeArrowheads="1"/>
            </p:cNvSpPr>
            <p:nvPr/>
          </p:nvSpPr>
          <p:spPr bwMode="auto">
            <a:xfrm>
              <a:off x="6084168" y="3789040"/>
              <a:ext cx="1102534" cy="567318"/>
            </a:xfrm>
            <a:prstGeom prst="octagon">
              <a:avLst>
                <a:gd name="adj" fmla="val 29287"/>
              </a:avLst>
            </a:prstGeom>
            <a:solidFill>
              <a:srgbClr val="D6E3B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36000" tIns="0" rIns="36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Synth</a:t>
              </a: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Times New Roman" pitchFamily="18" charset="0"/>
                  <a:cs typeface="Arial" pitchFamily="34" charset="0"/>
                </a:rPr>
                <a:t>è</a:t>
              </a: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se finale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Arc 14"/>
            <p:cNvSpPr>
              <a:spLocks/>
            </p:cNvSpPr>
            <p:nvPr/>
          </p:nvSpPr>
          <p:spPr bwMode="auto">
            <a:xfrm rot="16553930">
              <a:off x="3631240" y="955318"/>
              <a:ext cx="2202314" cy="3714523"/>
            </a:xfrm>
            <a:custGeom>
              <a:avLst/>
              <a:gdLst>
                <a:gd name="G0" fmla="+- 21596 0 0"/>
                <a:gd name="G1" fmla="+- 0 0 0"/>
                <a:gd name="G2" fmla="+- 21600 0 0"/>
                <a:gd name="T0" fmla="*/ 18503 w 21596"/>
                <a:gd name="T1" fmla="*/ 21377 h 21377"/>
                <a:gd name="T2" fmla="*/ 0 w 21596"/>
                <a:gd name="T3" fmla="*/ 389 h 21377"/>
                <a:gd name="T4" fmla="*/ 21596 w 21596"/>
                <a:gd name="T5" fmla="*/ 0 h 21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6" h="21377" fill="none" extrusionOk="0">
                  <a:moveTo>
                    <a:pt x="18502" y="21377"/>
                  </a:moveTo>
                  <a:cubicBezTo>
                    <a:pt x="8024" y="19861"/>
                    <a:pt x="190" y="10974"/>
                    <a:pt x="-1" y="389"/>
                  </a:cubicBezTo>
                </a:path>
                <a:path w="21596" h="21377" stroke="0" extrusionOk="0">
                  <a:moveTo>
                    <a:pt x="18502" y="21377"/>
                  </a:moveTo>
                  <a:cubicBezTo>
                    <a:pt x="8024" y="19861"/>
                    <a:pt x="190" y="10974"/>
                    <a:pt x="-1" y="389"/>
                  </a:cubicBezTo>
                  <a:lnTo>
                    <a:pt x="21596" y="0"/>
                  </a:lnTo>
                  <a:close/>
                </a:path>
              </a:pathLst>
            </a:custGeom>
            <a:noFill/>
            <a:ln w="47625" cmpd="tri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37" name="AutoShape 4"/>
          <p:cNvSpPr>
            <a:spLocks noChangeArrowheads="1"/>
          </p:cNvSpPr>
          <p:nvPr/>
        </p:nvSpPr>
        <p:spPr bwMode="auto">
          <a:xfrm>
            <a:off x="611560" y="1628800"/>
            <a:ext cx="7233245" cy="458788"/>
          </a:xfrm>
          <a:prstGeom prst="roundRect">
            <a:avLst>
              <a:gd name="adj" fmla="val 17560"/>
            </a:avLst>
          </a:prstGeom>
          <a:gradFill rotWithShape="0">
            <a:gsLst>
              <a:gs pos="0">
                <a:srgbClr val="FFFFFF">
                  <a:alpha val="33000"/>
                </a:srgbClr>
              </a:gs>
              <a:gs pos="100000">
                <a:srgbClr val="B6DDE8"/>
              </a:gs>
            </a:gsLst>
            <a:lin ang="5400000" scaled="1"/>
          </a:gradFill>
          <a:ln w="12700">
            <a:solidFill>
              <a:srgbClr val="92CDDC"/>
            </a:solidFill>
            <a:round/>
            <a:headEnd/>
            <a:tailEnd/>
          </a:ln>
          <a:effectLst/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Phase "traitement du risque "politique de délais clients"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731" name="Picture 35" descr="C:\Users\Dany\AppData\Local\Microsoft\Windows\Temporary Internet Files\Content.IE5\TQI6E5X8\MM900283609[1].gif">
            <a:hlinkClick r:id="rId5" action="ppaction://hlinkfile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3356992"/>
            <a:ext cx="170545" cy="151891"/>
          </a:xfrm>
          <a:prstGeom prst="rect">
            <a:avLst/>
          </a:prstGeom>
          <a:noFill/>
        </p:spPr>
      </p:pic>
      <p:pic>
        <p:nvPicPr>
          <p:cNvPr id="45" name="Picture 35" descr="C:\Users\Dany\AppData\Local\Microsoft\Windows\Temporary Internet Files\Content.IE5\TQI6E5X8\MM900283609[1].gif">
            <a:hlinkClick r:id="rId7" action="ppaction://hlinkfile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85430" y="3573016"/>
            <a:ext cx="170545" cy="151891"/>
          </a:xfrm>
          <a:prstGeom prst="rect">
            <a:avLst/>
          </a:prstGeom>
          <a:noFill/>
        </p:spPr>
      </p:pic>
      <p:pic>
        <p:nvPicPr>
          <p:cNvPr id="46" name="Picture 35" descr="C:\Users\Dany\AppData\Local\Microsoft\Windows\Temporary Internet Files\Content.IE5\TQI6E5X8\MM900283609[1].gif">
            <a:hlinkClick r:id="rId8" action="ppaction://hlinkfile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3573016"/>
            <a:ext cx="170545" cy="151891"/>
          </a:xfrm>
          <a:prstGeom prst="rect">
            <a:avLst/>
          </a:prstGeom>
          <a:noFill/>
        </p:spPr>
      </p:pic>
      <p:pic>
        <p:nvPicPr>
          <p:cNvPr id="1026" name="Picture 2">
            <a:hlinkClick r:id="rId9" action="ppaction://hlinkfile"/>
          </p:cNvPr>
          <p:cNvPicPr>
            <a:picLocks noChangeAspect="1" noChangeArrowheads="1"/>
          </p:cNvPicPr>
          <p:nvPr/>
        </p:nvPicPr>
        <p:blipFill>
          <a:blip r:embed="rId10" cstate="print"/>
          <a:srcRect r="20422" b="20422"/>
          <a:stretch>
            <a:fillRect/>
          </a:stretch>
        </p:blipFill>
        <p:spPr bwMode="auto">
          <a:xfrm>
            <a:off x="4572000" y="3573016"/>
            <a:ext cx="144016" cy="144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5" descr="C:\Users\Dany\AppData\Local\Microsoft\Windows\Temporary Internet Files\Content.IE5\TQI6E5X8\MM900283609[1].gif">
            <a:hlinkClick r:id="rId11" action="ppaction://hlinkfile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6093296"/>
            <a:ext cx="170545" cy="151891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re 2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 sz="24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1. Scénario CB2C - déroulement</a:t>
            </a:r>
          </a:p>
        </p:txBody>
      </p:sp>
      <p:grpSp>
        <p:nvGrpSpPr>
          <p:cNvPr id="54" name="Groupe 53"/>
          <p:cNvGrpSpPr/>
          <p:nvPr/>
        </p:nvGrpSpPr>
        <p:grpSpPr>
          <a:xfrm>
            <a:off x="1763688" y="2060848"/>
            <a:ext cx="5472053" cy="4040561"/>
            <a:chOff x="1691680" y="1412776"/>
            <a:chExt cx="5472053" cy="4040561"/>
          </a:xfrm>
        </p:grpSpPr>
        <p:sp>
          <p:nvSpPr>
            <p:cNvPr id="53" name="Arc 14"/>
            <p:cNvSpPr>
              <a:spLocks/>
            </p:cNvSpPr>
            <p:nvPr/>
          </p:nvSpPr>
          <p:spPr bwMode="auto">
            <a:xfrm rot="16553930">
              <a:off x="3559510" y="1387366"/>
              <a:ext cx="2202314" cy="3714523"/>
            </a:xfrm>
            <a:custGeom>
              <a:avLst/>
              <a:gdLst>
                <a:gd name="G0" fmla="+- 21596 0 0"/>
                <a:gd name="G1" fmla="+- 0 0 0"/>
                <a:gd name="G2" fmla="+- 21600 0 0"/>
                <a:gd name="T0" fmla="*/ 18503 w 21596"/>
                <a:gd name="T1" fmla="*/ 21377 h 21377"/>
                <a:gd name="T2" fmla="*/ 0 w 21596"/>
                <a:gd name="T3" fmla="*/ 389 h 21377"/>
                <a:gd name="T4" fmla="*/ 21596 w 21596"/>
                <a:gd name="T5" fmla="*/ 0 h 21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6" h="21377" fill="none" extrusionOk="0">
                  <a:moveTo>
                    <a:pt x="18502" y="21377"/>
                  </a:moveTo>
                  <a:cubicBezTo>
                    <a:pt x="8024" y="19861"/>
                    <a:pt x="190" y="10974"/>
                    <a:pt x="-1" y="389"/>
                  </a:cubicBezTo>
                </a:path>
                <a:path w="21596" h="21377" stroke="0" extrusionOk="0">
                  <a:moveTo>
                    <a:pt x="18502" y="21377"/>
                  </a:moveTo>
                  <a:cubicBezTo>
                    <a:pt x="8024" y="19861"/>
                    <a:pt x="190" y="10974"/>
                    <a:pt x="-1" y="389"/>
                  </a:cubicBezTo>
                  <a:lnTo>
                    <a:pt x="21596" y="0"/>
                  </a:lnTo>
                  <a:close/>
                </a:path>
              </a:pathLst>
            </a:custGeom>
            <a:noFill/>
            <a:ln w="47625" cmpd="tri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31745" name="Group 1"/>
            <p:cNvGrpSpPr>
              <a:grpSpLocks/>
            </p:cNvGrpSpPr>
            <p:nvPr/>
          </p:nvGrpSpPr>
          <p:grpSpPr bwMode="auto">
            <a:xfrm>
              <a:off x="1691680" y="1412776"/>
              <a:ext cx="5472053" cy="1954213"/>
              <a:chOff x="800" y="4064"/>
              <a:chExt cx="8465" cy="2132"/>
            </a:xfrm>
          </p:grpSpPr>
          <p:sp>
            <p:nvSpPr>
              <p:cNvPr id="31765" name="Arc 21"/>
              <p:cNvSpPr>
                <a:spLocks/>
              </p:cNvSpPr>
              <p:nvPr/>
            </p:nvSpPr>
            <p:spPr bwMode="auto">
              <a:xfrm rot="3736807" flipH="1">
                <a:off x="1561" y="5158"/>
                <a:ext cx="699" cy="477"/>
              </a:xfrm>
              <a:custGeom>
                <a:avLst/>
                <a:gdLst>
                  <a:gd name="G0" fmla="+- 21600 0 0"/>
                  <a:gd name="G1" fmla="+- 428 0 0"/>
                  <a:gd name="G2" fmla="+- 21600 0 0"/>
                  <a:gd name="T0" fmla="*/ 23971 w 23971"/>
                  <a:gd name="T1" fmla="*/ 21897 h 22028"/>
                  <a:gd name="T2" fmla="*/ 4 w 23971"/>
                  <a:gd name="T3" fmla="*/ 0 h 22028"/>
                  <a:gd name="T4" fmla="*/ 21600 w 23971"/>
                  <a:gd name="T5" fmla="*/ 428 h 22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971" h="22028" fill="none" extrusionOk="0">
                    <a:moveTo>
                      <a:pt x="23971" y="21897"/>
                    </a:moveTo>
                    <a:cubicBezTo>
                      <a:pt x="23183" y="21984"/>
                      <a:pt x="22392" y="22027"/>
                      <a:pt x="21600" y="22028"/>
                    </a:cubicBezTo>
                    <a:cubicBezTo>
                      <a:pt x="9670" y="22028"/>
                      <a:pt x="0" y="12357"/>
                      <a:pt x="0" y="428"/>
                    </a:cubicBezTo>
                    <a:cubicBezTo>
                      <a:pt x="-1" y="285"/>
                      <a:pt x="1" y="142"/>
                      <a:pt x="4" y="0"/>
                    </a:cubicBezTo>
                  </a:path>
                  <a:path w="23971" h="22028" stroke="0" extrusionOk="0">
                    <a:moveTo>
                      <a:pt x="23971" y="21897"/>
                    </a:moveTo>
                    <a:cubicBezTo>
                      <a:pt x="23183" y="21984"/>
                      <a:pt x="22392" y="22027"/>
                      <a:pt x="21600" y="22028"/>
                    </a:cubicBezTo>
                    <a:cubicBezTo>
                      <a:pt x="9670" y="22028"/>
                      <a:pt x="0" y="12357"/>
                      <a:pt x="0" y="428"/>
                    </a:cubicBezTo>
                    <a:cubicBezTo>
                      <a:pt x="-1" y="285"/>
                      <a:pt x="1" y="142"/>
                      <a:pt x="4" y="0"/>
                    </a:cubicBezTo>
                    <a:lnTo>
                      <a:pt x="21600" y="428"/>
                    </a:lnTo>
                    <a:close/>
                  </a:path>
                </a:pathLst>
              </a:custGeom>
              <a:noFill/>
              <a:ln w="47625" cmpd="tri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64" name="Arc 20"/>
              <p:cNvSpPr>
                <a:spLocks/>
              </p:cNvSpPr>
              <p:nvPr/>
            </p:nvSpPr>
            <p:spPr bwMode="auto">
              <a:xfrm rot="161171" flipH="1">
                <a:off x="3556" y="5306"/>
                <a:ext cx="633" cy="468"/>
              </a:xfrm>
              <a:custGeom>
                <a:avLst/>
                <a:gdLst>
                  <a:gd name="G0" fmla="+- 19361 0 0"/>
                  <a:gd name="G1" fmla="+- 0 0 0"/>
                  <a:gd name="G2" fmla="+- 21600 0 0"/>
                  <a:gd name="T0" fmla="*/ 21732 w 21732"/>
                  <a:gd name="T1" fmla="*/ 21469 h 21600"/>
                  <a:gd name="T2" fmla="*/ 0 w 21732"/>
                  <a:gd name="T3" fmla="*/ 9576 h 21600"/>
                  <a:gd name="T4" fmla="*/ 19361 w 21732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32" h="21600" fill="none" extrusionOk="0">
                    <a:moveTo>
                      <a:pt x="21732" y="21469"/>
                    </a:moveTo>
                    <a:cubicBezTo>
                      <a:pt x="20944" y="21556"/>
                      <a:pt x="20153" y="21599"/>
                      <a:pt x="19361" y="21600"/>
                    </a:cubicBezTo>
                    <a:cubicBezTo>
                      <a:pt x="11145" y="21600"/>
                      <a:pt x="3641" y="16939"/>
                      <a:pt x="-1" y="9576"/>
                    </a:cubicBezTo>
                  </a:path>
                  <a:path w="21732" h="21600" stroke="0" extrusionOk="0">
                    <a:moveTo>
                      <a:pt x="21732" y="21469"/>
                    </a:moveTo>
                    <a:cubicBezTo>
                      <a:pt x="20944" y="21556"/>
                      <a:pt x="20153" y="21599"/>
                      <a:pt x="19361" y="21600"/>
                    </a:cubicBezTo>
                    <a:cubicBezTo>
                      <a:pt x="11145" y="21600"/>
                      <a:pt x="3641" y="16939"/>
                      <a:pt x="-1" y="9576"/>
                    </a:cubicBezTo>
                    <a:lnTo>
                      <a:pt x="19361" y="0"/>
                    </a:lnTo>
                    <a:close/>
                  </a:path>
                </a:pathLst>
              </a:custGeom>
              <a:noFill/>
              <a:ln w="47625" cmpd="tri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63" name="Arc 19"/>
              <p:cNvSpPr>
                <a:spLocks/>
              </p:cNvSpPr>
              <p:nvPr/>
            </p:nvSpPr>
            <p:spPr bwMode="auto">
              <a:xfrm rot="-1944345" flipH="1" flipV="1">
                <a:off x="4869" y="4307"/>
                <a:ext cx="798" cy="468"/>
              </a:xfrm>
              <a:custGeom>
                <a:avLst/>
                <a:gdLst>
                  <a:gd name="G0" fmla="+- 19361 0 0"/>
                  <a:gd name="G1" fmla="+- 0 0 0"/>
                  <a:gd name="G2" fmla="+- 21600 0 0"/>
                  <a:gd name="T0" fmla="*/ 22417 w 22417"/>
                  <a:gd name="T1" fmla="*/ 21383 h 21600"/>
                  <a:gd name="T2" fmla="*/ 0 w 22417"/>
                  <a:gd name="T3" fmla="*/ 9576 h 21600"/>
                  <a:gd name="T4" fmla="*/ 19361 w 22417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417" h="21600" fill="none" extrusionOk="0">
                    <a:moveTo>
                      <a:pt x="22416" y="21382"/>
                    </a:moveTo>
                    <a:cubicBezTo>
                      <a:pt x="21404" y="21527"/>
                      <a:pt x="20383" y="21599"/>
                      <a:pt x="19361" y="21600"/>
                    </a:cubicBezTo>
                    <a:cubicBezTo>
                      <a:pt x="11145" y="21600"/>
                      <a:pt x="3641" y="16939"/>
                      <a:pt x="-1" y="9576"/>
                    </a:cubicBezTo>
                  </a:path>
                  <a:path w="22417" h="21600" stroke="0" extrusionOk="0">
                    <a:moveTo>
                      <a:pt x="22416" y="21382"/>
                    </a:moveTo>
                    <a:cubicBezTo>
                      <a:pt x="21404" y="21527"/>
                      <a:pt x="20383" y="21599"/>
                      <a:pt x="19361" y="21600"/>
                    </a:cubicBezTo>
                    <a:cubicBezTo>
                      <a:pt x="11145" y="21600"/>
                      <a:pt x="3641" y="16939"/>
                      <a:pt x="-1" y="9576"/>
                    </a:cubicBezTo>
                    <a:lnTo>
                      <a:pt x="19361" y="0"/>
                    </a:lnTo>
                    <a:close/>
                  </a:path>
                </a:pathLst>
              </a:custGeom>
              <a:noFill/>
              <a:ln w="47625" cmpd="tri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60" name="Arc 16"/>
              <p:cNvSpPr>
                <a:spLocks/>
              </p:cNvSpPr>
              <p:nvPr/>
            </p:nvSpPr>
            <p:spPr bwMode="auto">
              <a:xfrm rot="161171" flipH="1">
                <a:off x="7243" y="5213"/>
                <a:ext cx="633" cy="468"/>
              </a:xfrm>
              <a:custGeom>
                <a:avLst/>
                <a:gdLst>
                  <a:gd name="G0" fmla="+- 19361 0 0"/>
                  <a:gd name="G1" fmla="+- 0 0 0"/>
                  <a:gd name="G2" fmla="+- 21600 0 0"/>
                  <a:gd name="T0" fmla="*/ 21732 w 21732"/>
                  <a:gd name="T1" fmla="*/ 21469 h 21600"/>
                  <a:gd name="T2" fmla="*/ 0 w 21732"/>
                  <a:gd name="T3" fmla="*/ 9576 h 21600"/>
                  <a:gd name="T4" fmla="*/ 19361 w 21732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32" h="21600" fill="none" extrusionOk="0">
                    <a:moveTo>
                      <a:pt x="21732" y="21469"/>
                    </a:moveTo>
                    <a:cubicBezTo>
                      <a:pt x="20944" y="21556"/>
                      <a:pt x="20153" y="21599"/>
                      <a:pt x="19361" y="21600"/>
                    </a:cubicBezTo>
                    <a:cubicBezTo>
                      <a:pt x="11145" y="21600"/>
                      <a:pt x="3641" y="16939"/>
                      <a:pt x="-1" y="9576"/>
                    </a:cubicBezTo>
                  </a:path>
                  <a:path w="21732" h="21600" stroke="0" extrusionOk="0">
                    <a:moveTo>
                      <a:pt x="21732" y="21469"/>
                    </a:moveTo>
                    <a:cubicBezTo>
                      <a:pt x="20944" y="21556"/>
                      <a:pt x="20153" y="21599"/>
                      <a:pt x="19361" y="21600"/>
                    </a:cubicBezTo>
                    <a:cubicBezTo>
                      <a:pt x="11145" y="21600"/>
                      <a:pt x="3641" y="16939"/>
                      <a:pt x="-1" y="9576"/>
                    </a:cubicBezTo>
                    <a:lnTo>
                      <a:pt x="19361" y="0"/>
                    </a:lnTo>
                    <a:close/>
                  </a:path>
                </a:pathLst>
              </a:custGeom>
              <a:noFill/>
              <a:ln w="47625" cmpd="tri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59" name="Arc 15"/>
              <p:cNvSpPr>
                <a:spLocks/>
              </p:cNvSpPr>
              <p:nvPr/>
            </p:nvSpPr>
            <p:spPr bwMode="auto">
              <a:xfrm rot="4490638" flipH="1">
                <a:off x="6100" y="4684"/>
                <a:ext cx="706" cy="463"/>
              </a:xfrm>
              <a:custGeom>
                <a:avLst/>
                <a:gdLst>
                  <a:gd name="G0" fmla="+- 19839 0 0"/>
                  <a:gd name="G1" fmla="+- 0 0 0"/>
                  <a:gd name="G2" fmla="+- 21600 0 0"/>
                  <a:gd name="T0" fmla="*/ 16746 w 19839"/>
                  <a:gd name="T1" fmla="*/ 21377 h 21377"/>
                  <a:gd name="T2" fmla="*/ 0 w 19839"/>
                  <a:gd name="T3" fmla="*/ 8543 h 21377"/>
                  <a:gd name="T4" fmla="*/ 19839 w 19839"/>
                  <a:gd name="T5" fmla="*/ 0 h 21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839" h="21377" fill="none" extrusionOk="0">
                    <a:moveTo>
                      <a:pt x="16745" y="21377"/>
                    </a:moveTo>
                    <a:cubicBezTo>
                      <a:pt x="9312" y="20301"/>
                      <a:pt x="2970" y="15441"/>
                      <a:pt x="0" y="8542"/>
                    </a:cubicBezTo>
                  </a:path>
                  <a:path w="19839" h="21377" stroke="0" extrusionOk="0">
                    <a:moveTo>
                      <a:pt x="16745" y="21377"/>
                    </a:moveTo>
                    <a:cubicBezTo>
                      <a:pt x="9312" y="20301"/>
                      <a:pt x="2970" y="15441"/>
                      <a:pt x="0" y="8542"/>
                    </a:cubicBezTo>
                    <a:lnTo>
                      <a:pt x="19839" y="0"/>
                    </a:lnTo>
                    <a:close/>
                  </a:path>
                </a:pathLst>
              </a:custGeom>
              <a:noFill/>
              <a:ln w="47625" cmpd="tri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57" name="Arc 13"/>
              <p:cNvSpPr>
                <a:spLocks/>
              </p:cNvSpPr>
              <p:nvPr/>
            </p:nvSpPr>
            <p:spPr bwMode="auto">
              <a:xfrm rot="-245305" flipH="1" flipV="1">
                <a:off x="6782" y="4338"/>
                <a:ext cx="873" cy="468"/>
              </a:xfrm>
              <a:custGeom>
                <a:avLst/>
                <a:gdLst>
                  <a:gd name="G0" fmla="+- 21467 0 0"/>
                  <a:gd name="G1" fmla="+- 0 0 0"/>
                  <a:gd name="G2" fmla="+- 21600 0 0"/>
                  <a:gd name="T0" fmla="*/ 24523 w 24523"/>
                  <a:gd name="T1" fmla="*/ 21383 h 21600"/>
                  <a:gd name="T2" fmla="*/ 0 w 24523"/>
                  <a:gd name="T3" fmla="*/ 2396 h 21600"/>
                  <a:gd name="T4" fmla="*/ 21467 w 24523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523" h="21600" fill="none" extrusionOk="0">
                    <a:moveTo>
                      <a:pt x="24522" y="21382"/>
                    </a:moveTo>
                    <a:cubicBezTo>
                      <a:pt x="23510" y="21527"/>
                      <a:pt x="22489" y="21599"/>
                      <a:pt x="21467" y="21600"/>
                    </a:cubicBezTo>
                    <a:cubicBezTo>
                      <a:pt x="10464" y="21600"/>
                      <a:pt x="1220" y="13330"/>
                      <a:pt x="0" y="2395"/>
                    </a:cubicBezTo>
                  </a:path>
                  <a:path w="24523" h="21600" stroke="0" extrusionOk="0">
                    <a:moveTo>
                      <a:pt x="24522" y="21382"/>
                    </a:moveTo>
                    <a:cubicBezTo>
                      <a:pt x="23510" y="21527"/>
                      <a:pt x="22489" y="21599"/>
                      <a:pt x="21467" y="21600"/>
                    </a:cubicBezTo>
                    <a:cubicBezTo>
                      <a:pt x="10464" y="21600"/>
                      <a:pt x="1220" y="13330"/>
                      <a:pt x="0" y="2395"/>
                    </a:cubicBezTo>
                    <a:lnTo>
                      <a:pt x="21467" y="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55" name="Oval 11"/>
              <p:cNvSpPr>
                <a:spLocks noChangeArrowheads="1"/>
              </p:cNvSpPr>
              <p:nvPr/>
            </p:nvSpPr>
            <p:spPr bwMode="auto">
              <a:xfrm>
                <a:off x="800" y="4339"/>
                <a:ext cx="1558" cy="873"/>
              </a:xfrm>
              <a:prstGeom prst="ellipse">
                <a:avLst/>
              </a:prstGeom>
              <a:solidFill>
                <a:srgbClr val="B6DDE8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72000" tIns="0" rIns="7200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Rep</a:t>
                </a:r>
                <a:r>
                  <a: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/>
                    <a:ea typeface="Times New Roman" pitchFamily="18" charset="0"/>
                    <a:cs typeface="Arial" pitchFamily="34" charset="0"/>
                  </a:rPr>
                  <a:t>é</a:t>
                </a:r>
                <a:r>
                  <a: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rer le probl</a:t>
                </a:r>
                <a:r>
                  <a: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/>
                    <a:ea typeface="Times New Roman" pitchFamily="18" charset="0"/>
                    <a:cs typeface="Arial" pitchFamily="34" charset="0"/>
                  </a:rPr>
                  <a:t>è</a:t>
                </a:r>
                <a:r>
                  <a: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me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54" name="AutoShape 10">
                <a:hlinkClick r:id="rId3" action="ppaction://hlinkfile"/>
              </p:cNvPr>
              <p:cNvSpPr>
                <a:spLocks noChangeArrowheads="1"/>
              </p:cNvSpPr>
              <p:nvPr/>
            </p:nvSpPr>
            <p:spPr bwMode="auto">
              <a:xfrm>
                <a:off x="2253" y="5186"/>
                <a:ext cx="1280" cy="944"/>
              </a:xfrm>
              <a:prstGeom prst="foldedCorner">
                <a:avLst>
                  <a:gd name="adj" fmla="val 12500"/>
                </a:avLst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72000" tIns="0" rIns="72000" bIns="0" numCol="1" anchor="ctr" anchorCtr="0" compatLnSpc="1">
                <a:prstTxWarp prst="textNoShape">
                  <a:avLst/>
                </a:prstTxWarp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sz="900" dirty="0" smtClean="0"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Savoirs &amp; m</a:t>
                </a:r>
                <a:r>
                  <a:rPr lang="fr-FR" sz="900" dirty="0" smtClean="0">
                    <a:ea typeface="Times New Roman" pitchFamily="18" charset="0"/>
                    <a:cs typeface="Arial" pitchFamily="34" charset="0"/>
                  </a:rPr>
                  <a:t>é</a:t>
                </a:r>
                <a:r>
                  <a:rPr lang="fr-FR" sz="900" dirty="0" smtClean="0"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thodes de gestion</a:t>
                </a:r>
                <a:endParaRPr lang="fr-FR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53" name="Oval 9"/>
              <p:cNvSpPr>
                <a:spLocks noChangeArrowheads="1"/>
              </p:cNvSpPr>
              <p:nvPr/>
            </p:nvSpPr>
            <p:spPr bwMode="auto">
              <a:xfrm>
                <a:off x="3785" y="4526"/>
                <a:ext cx="1737" cy="1067"/>
              </a:xfrm>
              <a:prstGeom prst="ellipse">
                <a:avLst/>
              </a:prstGeom>
              <a:solidFill>
                <a:srgbClr val="B6DDE8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72000" tIns="0" rIns="7200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Analyse risque d'impayé du cas </a:t>
                </a:r>
                <a:r>
                  <a:rPr kumimoji="0" lang="fr-FR" sz="1100" b="0" i="0" u="none" strike="noStrike" cap="none" normalizeH="0" baseline="3000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(1)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52" name="AutoShape 8"/>
              <p:cNvSpPr>
                <a:spLocks noChangeArrowheads="1"/>
              </p:cNvSpPr>
              <p:nvPr/>
            </p:nvSpPr>
            <p:spPr bwMode="auto">
              <a:xfrm>
                <a:off x="5614" y="4064"/>
                <a:ext cx="1150" cy="672"/>
              </a:xfrm>
              <a:prstGeom prst="octagon">
                <a:avLst>
                  <a:gd name="adj" fmla="val 29287"/>
                </a:avLst>
              </a:prstGeom>
              <a:solidFill>
                <a:srgbClr val="D6E3B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36000" tIns="0" rIns="3600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1</a:t>
                </a:r>
                <a:r>
                  <a:rPr kumimoji="0" lang="fr-FR" sz="900" b="0" i="0" u="none" strike="noStrike" cap="none" normalizeH="0" baseline="3000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/>
                    <a:ea typeface="Times New Roman" pitchFamily="18" charset="0"/>
                    <a:cs typeface="Arial" pitchFamily="34" charset="0"/>
                  </a:rPr>
                  <a:t>è</a:t>
                </a:r>
                <a:r>
                  <a:rPr kumimoji="0" lang="fr-FR" sz="900" b="0" i="0" u="none" strike="noStrike" cap="none" normalizeH="0" baseline="3000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re</a:t>
                </a:r>
                <a:r>
                  <a: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 synth</a:t>
                </a:r>
                <a:r>
                  <a: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/>
                    <a:ea typeface="Times New Roman" pitchFamily="18" charset="0"/>
                    <a:cs typeface="Arial" pitchFamily="34" charset="0"/>
                  </a:rPr>
                  <a:t>è</a:t>
                </a:r>
                <a:r>
                  <a: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se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50" name="Oval 6"/>
              <p:cNvSpPr>
                <a:spLocks noChangeArrowheads="1"/>
              </p:cNvSpPr>
              <p:nvPr/>
            </p:nvSpPr>
            <p:spPr bwMode="auto">
              <a:xfrm>
                <a:off x="7359" y="4623"/>
                <a:ext cx="1906" cy="873"/>
              </a:xfrm>
              <a:prstGeom prst="ellipse">
                <a:avLst/>
              </a:prstGeom>
              <a:solidFill>
                <a:srgbClr val="B6DDE8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72000" tIns="0" rIns="7200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Proposer des modifications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46" name="AutoShape 2">
                <a:hlinkClick r:id="rId3" action="ppaction://hlinkfile"/>
              </p:cNvPr>
              <p:cNvSpPr>
                <a:spLocks noChangeArrowheads="1"/>
              </p:cNvSpPr>
              <p:nvPr/>
            </p:nvSpPr>
            <p:spPr bwMode="auto">
              <a:xfrm>
                <a:off x="5788" y="5241"/>
                <a:ext cx="1433" cy="955"/>
              </a:xfrm>
              <a:prstGeom prst="foldedCorner">
                <a:avLst>
                  <a:gd name="adj" fmla="val 12500"/>
                </a:avLst>
              </a:prstGeom>
              <a:solidFill>
                <a:srgbClr val="FABF8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72000" tIns="0" rIns="7200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Techniques &amp; m</a:t>
                </a:r>
                <a:r>
                  <a: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/>
                    <a:ea typeface="Times New Roman" pitchFamily="18" charset="0"/>
                    <a:cs typeface="Arial" pitchFamily="34" charset="0"/>
                  </a:rPr>
                  <a:t>é</a:t>
                </a:r>
                <a:r>
                  <a: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thodes de gestion </a:t>
                </a:r>
                <a:endParaRPr kumimoji="0" lang="fr-FR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et PGI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6" name="Arc 17"/>
            <p:cNvSpPr>
              <a:spLocks/>
            </p:cNvSpPr>
            <p:nvPr/>
          </p:nvSpPr>
          <p:spPr bwMode="auto">
            <a:xfrm rot="19138716" flipH="1" flipV="1">
              <a:off x="5314025" y="4509611"/>
              <a:ext cx="381395" cy="428974"/>
            </a:xfrm>
            <a:custGeom>
              <a:avLst/>
              <a:gdLst>
                <a:gd name="G0" fmla="+- 19361 0 0"/>
                <a:gd name="G1" fmla="+- 0 0 0"/>
                <a:gd name="G2" fmla="+- 21600 0 0"/>
                <a:gd name="T0" fmla="*/ 20243 w 20243"/>
                <a:gd name="T1" fmla="*/ 21582 h 21600"/>
                <a:gd name="T2" fmla="*/ 0 w 20243"/>
                <a:gd name="T3" fmla="*/ 9576 h 21600"/>
                <a:gd name="T4" fmla="*/ 19361 w 2024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243" h="21600" fill="none" extrusionOk="0">
                  <a:moveTo>
                    <a:pt x="20242" y="21581"/>
                  </a:moveTo>
                  <a:cubicBezTo>
                    <a:pt x="19949" y="21593"/>
                    <a:pt x="19655" y="21599"/>
                    <a:pt x="19361" y="21600"/>
                  </a:cubicBezTo>
                  <a:cubicBezTo>
                    <a:pt x="11145" y="21600"/>
                    <a:pt x="3641" y="16939"/>
                    <a:pt x="-1" y="9576"/>
                  </a:cubicBezTo>
                </a:path>
                <a:path w="20243" h="21600" stroke="0" extrusionOk="0">
                  <a:moveTo>
                    <a:pt x="20242" y="21581"/>
                  </a:moveTo>
                  <a:cubicBezTo>
                    <a:pt x="19949" y="21593"/>
                    <a:pt x="19655" y="21599"/>
                    <a:pt x="19361" y="21600"/>
                  </a:cubicBezTo>
                  <a:cubicBezTo>
                    <a:pt x="11145" y="21600"/>
                    <a:pt x="3641" y="16939"/>
                    <a:pt x="-1" y="9576"/>
                  </a:cubicBezTo>
                  <a:lnTo>
                    <a:pt x="19361" y="0"/>
                  </a:lnTo>
                  <a:close/>
                </a:path>
              </a:pathLst>
            </a:custGeom>
            <a:noFill/>
            <a:ln w="47625" cmpd="tri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Arc 14"/>
            <p:cNvSpPr>
              <a:spLocks/>
            </p:cNvSpPr>
            <p:nvPr/>
          </p:nvSpPr>
          <p:spPr bwMode="auto">
            <a:xfrm rot="4490638" flipH="1">
              <a:off x="2538426" y="4610047"/>
              <a:ext cx="438140" cy="299298"/>
            </a:xfrm>
            <a:custGeom>
              <a:avLst/>
              <a:gdLst>
                <a:gd name="G0" fmla="+- 21596 0 0"/>
                <a:gd name="G1" fmla="+- 0 0 0"/>
                <a:gd name="G2" fmla="+- 21600 0 0"/>
                <a:gd name="T0" fmla="*/ 18503 w 21596"/>
                <a:gd name="T1" fmla="*/ 21377 h 21377"/>
                <a:gd name="T2" fmla="*/ 0 w 21596"/>
                <a:gd name="T3" fmla="*/ 389 h 21377"/>
                <a:gd name="T4" fmla="*/ 21596 w 21596"/>
                <a:gd name="T5" fmla="*/ 0 h 21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6" h="21377" fill="none" extrusionOk="0">
                  <a:moveTo>
                    <a:pt x="18502" y="21377"/>
                  </a:moveTo>
                  <a:cubicBezTo>
                    <a:pt x="8024" y="19861"/>
                    <a:pt x="190" y="10974"/>
                    <a:pt x="-1" y="389"/>
                  </a:cubicBezTo>
                </a:path>
                <a:path w="21596" h="21377" stroke="0" extrusionOk="0">
                  <a:moveTo>
                    <a:pt x="18502" y="21377"/>
                  </a:moveTo>
                  <a:cubicBezTo>
                    <a:pt x="8024" y="19861"/>
                    <a:pt x="190" y="10974"/>
                    <a:pt x="-1" y="389"/>
                  </a:cubicBezTo>
                  <a:lnTo>
                    <a:pt x="21596" y="0"/>
                  </a:lnTo>
                  <a:close/>
                </a:path>
              </a:pathLst>
            </a:custGeom>
            <a:noFill/>
            <a:ln w="47625" cmpd="tri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Arc 12"/>
            <p:cNvSpPr>
              <a:spLocks/>
            </p:cNvSpPr>
            <p:nvPr/>
          </p:nvSpPr>
          <p:spPr bwMode="auto">
            <a:xfrm rot="1103579" flipH="1">
              <a:off x="3843112" y="4659580"/>
              <a:ext cx="577264" cy="494053"/>
            </a:xfrm>
            <a:custGeom>
              <a:avLst/>
              <a:gdLst>
                <a:gd name="G0" fmla="+- 17564 0 0"/>
                <a:gd name="G1" fmla="+- 0 0 0"/>
                <a:gd name="G2" fmla="+- 21600 0 0"/>
                <a:gd name="T0" fmla="*/ 14471 w 17564"/>
                <a:gd name="T1" fmla="*/ 21377 h 21377"/>
                <a:gd name="T2" fmla="*/ 0 w 17564"/>
                <a:gd name="T3" fmla="*/ 12573 h 21377"/>
                <a:gd name="T4" fmla="*/ 17564 w 17564"/>
                <a:gd name="T5" fmla="*/ 0 h 21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64" h="21377" fill="none" extrusionOk="0">
                  <a:moveTo>
                    <a:pt x="14470" y="21377"/>
                  </a:moveTo>
                  <a:cubicBezTo>
                    <a:pt x="8649" y="20535"/>
                    <a:pt x="3423" y="17355"/>
                    <a:pt x="0" y="12572"/>
                  </a:cubicBezTo>
                </a:path>
                <a:path w="17564" h="21377" stroke="0" extrusionOk="0">
                  <a:moveTo>
                    <a:pt x="14470" y="21377"/>
                  </a:moveTo>
                  <a:cubicBezTo>
                    <a:pt x="8649" y="20535"/>
                    <a:pt x="3423" y="17355"/>
                    <a:pt x="0" y="12572"/>
                  </a:cubicBezTo>
                  <a:lnTo>
                    <a:pt x="17564" y="0"/>
                  </a:lnTo>
                  <a:close/>
                </a:path>
              </a:pathLst>
            </a:custGeom>
            <a:noFill/>
            <a:ln w="47625" cmpd="tri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Oval 7"/>
            <p:cNvSpPr>
              <a:spLocks noChangeArrowheads="1"/>
            </p:cNvSpPr>
            <p:nvPr/>
          </p:nvSpPr>
          <p:spPr bwMode="auto">
            <a:xfrm>
              <a:off x="4355976" y="4509120"/>
              <a:ext cx="935388" cy="800201"/>
            </a:xfrm>
            <a:prstGeom prst="ellipse">
              <a:avLst/>
            </a:prstGeom>
            <a:solidFill>
              <a:srgbClr val="B6DDE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2000" tIns="0" rIns="72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Tester, valider, exploiter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Oval 5"/>
            <p:cNvSpPr>
              <a:spLocks noChangeArrowheads="1"/>
            </p:cNvSpPr>
            <p:nvPr/>
          </p:nvSpPr>
          <p:spPr bwMode="auto">
            <a:xfrm>
              <a:off x="2915816" y="4653136"/>
              <a:ext cx="935388" cy="800201"/>
            </a:xfrm>
            <a:prstGeom prst="ellipse">
              <a:avLst/>
            </a:prstGeom>
            <a:solidFill>
              <a:srgbClr val="B6DDE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2000" tIns="0" rIns="72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Mettre en place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AutoShape 4">
              <a:hlinkClick r:id="rId3" action="ppaction://hlinkfile"/>
            </p:cNvPr>
            <p:cNvSpPr>
              <a:spLocks noChangeArrowheads="1"/>
            </p:cNvSpPr>
            <p:nvPr/>
          </p:nvSpPr>
          <p:spPr bwMode="auto">
            <a:xfrm>
              <a:off x="1763688" y="4077072"/>
              <a:ext cx="1041380" cy="615962"/>
            </a:xfrm>
            <a:prstGeom prst="octagon">
              <a:avLst>
                <a:gd name="adj" fmla="val 29287"/>
              </a:avLst>
            </a:prstGeom>
            <a:solidFill>
              <a:srgbClr val="D6E3B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36000" tIns="0" rIns="36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r>
                <a:rPr kumimoji="0" lang="fr-FR" sz="900" b="0" i="0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Times New Roman" pitchFamily="18" charset="0"/>
                  <a:cs typeface="Arial" pitchFamily="34" charset="0"/>
                </a:rPr>
                <a:t>è</a:t>
              </a:r>
              <a:r>
                <a:rPr kumimoji="0" lang="fr-FR" sz="900" b="0" i="0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me</a:t>
              </a: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synth</a:t>
              </a: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Times New Roman" pitchFamily="18" charset="0"/>
                  <a:cs typeface="Arial" pitchFamily="34" charset="0"/>
                </a:rPr>
                <a:t>è</a:t>
              </a: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se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AutoShape 3"/>
            <p:cNvSpPr>
              <a:spLocks noChangeArrowheads="1"/>
            </p:cNvSpPr>
            <p:nvPr/>
          </p:nvSpPr>
          <p:spPr bwMode="auto">
            <a:xfrm>
              <a:off x="5652120" y="4293096"/>
              <a:ext cx="936104" cy="636127"/>
            </a:xfrm>
            <a:prstGeom prst="octagon">
              <a:avLst>
                <a:gd name="adj" fmla="val 29287"/>
              </a:avLst>
            </a:prstGeom>
            <a:solidFill>
              <a:srgbClr val="D6E3B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36000" tIns="0" rIns="3600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Synth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/>
                  <a:ea typeface="Times New Roman" pitchFamily="18" charset="0"/>
                  <a:cs typeface="Arial" pitchFamily="34" charset="0"/>
                </a:rPr>
                <a:t>è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se finale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5" name="AutoShape 5"/>
          <p:cNvSpPr>
            <a:spLocks noChangeArrowheads="1"/>
          </p:cNvSpPr>
          <p:nvPr/>
        </p:nvSpPr>
        <p:spPr bwMode="auto">
          <a:xfrm>
            <a:off x="827584" y="1340768"/>
            <a:ext cx="7127142" cy="432048"/>
          </a:xfrm>
          <a:prstGeom prst="roundRect">
            <a:avLst>
              <a:gd name="adj" fmla="val 17560"/>
            </a:avLst>
          </a:prstGeom>
          <a:gradFill rotWithShape="0">
            <a:gsLst>
              <a:gs pos="0">
                <a:srgbClr val="FFFFFF">
                  <a:alpha val="33000"/>
                </a:srgbClr>
              </a:gs>
              <a:gs pos="100000">
                <a:srgbClr val="B6DDE8"/>
              </a:gs>
            </a:gsLst>
            <a:lin ang="5400000" scaled="1"/>
          </a:gradFill>
          <a:ln w="12700">
            <a:solidFill>
              <a:srgbClr val="92CDDC"/>
            </a:solidFill>
            <a:round/>
            <a:headEnd/>
            <a:tailEnd/>
          </a:ln>
          <a:effectLst/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Phase "traitement du risque "retards et impayés"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35" descr="C:\Users\Dany\AppData\Local\Microsoft\Windows\Temporary Internet Files\Content.IE5\TQI6E5X8\MM900283609[1].gif">
            <a:hlinkClick r:id="rId4" action="ppaction://hlinkfile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3501008"/>
            <a:ext cx="170545" cy="151891"/>
          </a:xfrm>
          <a:prstGeom prst="rect">
            <a:avLst/>
          </a:prstGeom>
          <a:noFill/>
        </p:spPr>
      </p:pic>
      <p:pic>
        <p:nvPicPr>
          <p:cNvPr id="28" name="Picture 35" descr="C:\Users\Dany\AppData\Local\Microsoft\Windows\Temporary Internet Files\Content.IE5\TQI6E5X8\MM900283609[1].gif">
            <a:hlinkClick r:id="rId6" action="ppaction://hlinkfile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5949280"/>
            <a:ext cx="170545" cy="151891"/>
          </a:xfrm>
          <a:prstGeom prst="rect">
            <a:avLst/>
          </a:prstGeom>
          <a:noFill/>
        </p:spPr>
      </p:pic>
      <p:pic>
        <p:nvPicPr>
          <p:cNvPr id="29" name="Picture 35" descr="C:\Users\Dany\AppData\Local\Microsoft\Windows\Temporary Internet Files\Content.IE5\TQI6E5X8\MM900283609[1].gif">
            <a:hlinkClick r:id="rId7" action="ppaction://hlinkfile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5949280"/>
            <a:ext cx="170545" cy="151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rré corné 3"/>
          <p:cNvSpPr/>
          <p:nvPr/>
        </p:nvSpPr>
        <p:spPr>
          <a:xfrm flipH="1" flipV="1">
            <a:off x="395536" y="836712"/>
            <a:ext cx="8352928" cy="5544616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>
              <a:spcBef>
                <a:spcPts val="6000"/>
              </a:spcBef>
            </a:pP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Carré corné 8"/>
          <p:cNvSpPr/>
          <p:nvPr/>
        </p:nvSpPr>
        <p:spPr>
          <a:xfrm>
            <a:off x="827584" y="4941168"/>
            <a:ext cx="7848872" cy="1296144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r-FR" sz="1600" b="1" dirty="0" smtClean="0"/>
              <a:t> Un scénario ? </a:t>
            </a:r>
          </a:p>
          <a:p>
            <a:pPr marL="803275"/>
            <a:r>
              <a:rPr lang="fr-FR" sz="1600" b="1" dirty="0" smtClean="0"/>
              <a:t>= une trame, des phases ou étapes, abordant diverses activités &amp; processus</a:t>
            </a:r>
          </a:p>
          <a:p>
            <a:pPr marL="803275"/>
            <a:endParaRPr lang="fr-FR" sz="1600" b="1" dirty="0" smtClean="0"/>
          </a:p>
          <a:p>
            <a:pPr marL="803275"/>
            <a:r>
              <a:rPr lang="fr-FR" sz="1600" b="1" dirty="0" smtClean="0"/>
              <a:t>= « ce que l’on donne » / « ce qu’ils font » / « pour quelles compétences »</a:t>
            </a:r>
          </a:p>
          <a:p>
            <a:pPr marL="803275"/>
            <a:r>
              <a:rPr lang="fr-FR" sz="1600" b="1" dirty="0" smtClean="0"/>
              <a:t>	</a:t>
            </a:r>
            <a:r>
              <a:rPr lang="fr-FR" sz="1600" b="1" dirty="0" smtClean="0">
                <a:sym typeface="Wingdings"/>
              </a:rPr>
              <a:t></a:t>
            </a:r>
            <a:r>
              <a:rPr lang="fr-FR" sz="1600" b="1" dirty="0" smtClean="0"/>
              <a:t>  ébauche d’un questionnement</a:t>
            </a:r>
            <a:r>
              <a:rPr lang="fr-FR" sz="1400" b="1" dirty="0" smtClean="0"/>
              <a:t/>
            </a:r>
            <a:br>
              <a:rPr lang="fr-FR" sz="1400" b="1" dirty="0" smtClean="0"/>
            </a:br>
            <a:endParaRPr lang="fr-FR" sz="1400" b="1" dirty="0"/>
          </a:p>
        </p:txBody>
      </p:sp>
      <p:graphicFrame>
        <p:nvGraphicFramePr>
          <p:cNvPr id="34" name="Diagramme 33"/>
          <p:cNvGraphicFramePr/>
          <p:nvPr/>
        </p:nvGraphicFramePr>
        <p:xfrm>
          <a:off x="1547664" y="764704"/>
          <a:ext cx="6048672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rré corné 5">
            <a:hlinkClick r:id="rId8" action="ppaction://hlinkfile"/>
          </p:cNvPr>
          <p:cNvSpPr/>
          <p:nvPr/>
        </p:nvSpPr>
        <p:spPr>
          <a:xfrm flipH="1">
            <a:off x="8028384" y="4437112"/>
            <a:ext cx="576064" cy="36004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fr-FR" sz="800" dirty="0" smtClean="0"/>
              <a:t>Grille </a:t>
            </a:r>
            <a:r>
              <a:rPr lang="fr-FR" sz="800" dirty="0" smtClean="0">
                <a:hlinkClick r:id="rId8" action="ppaction://hlinkfile"/>
              </a:rPr>
              <a:t>d’analyse</a:t>
            </a:r>
            <a:endParaRPr lang="fr-FR" sz="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145585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re 1"/>
          <p:cNvSpPr txBox="1">
            <a:spLocks noGrp="1"/>
          </p:cNvSpPr>
          <p:nvPr>
            <p:ph type="title"/>
          </p:nvPr>
        </p:nvSpPr>
        <p:spPr>
          <a:xfrm>
            <a:off x="1475656" y="188640"/>
            <a:ext cx="7139136" cy="49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–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ea typeface="+mn-ea"/>
                <a:cs typeface="+mn-cs"/>
              </a:rPr>
              <a:t> La construction du scénario hors contexte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E94A174D-AE49-4FC8-9B40-555FDC1F3D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4">
                                            <p:graphicEl>
                                              <a:dgm id="{E94A174D-AE49-4FC8-9B40-555FDC1F3D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>
                                            <p:graphicEl>
                                              <a:dgm id="{E94A174D-AE49-4FC8-9B40-555FDC1F3D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3CEBF075-EB12-4945-B8C9-7F6AE2C7CB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4">
                                            <p:graphicEl>
                                              <a:dgm id="{3CEBF075-EB12-4945-B8C9-7F6AE2C7CB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4">
                                            <p:graphicEl>
                                              <a:dgm id="{3CEBF075-EB12-4945-B8C9-7F6AE2C7CB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101FCAAA-3A4A-4333-92A7-91F0A041D9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4">
                                            <p:graphicEl>
                                              <a:dgm id="{101FCAAA-3A4A-4333-92A7-91F0A041D9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>
                                            <p:graphicEl>
                                              <a:dgm id="{101FCAAA-3A4A-4333-92A7-91F0A041D9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60DB85FF-8958-4134-ACE3-B7F59CB7F8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4">
                                            <p:graphicEl>
                                              <a:dgm id="{60DB85FF-8958-4134-ACE3-B7F59CB7F8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4">
                                            <p:graphicEl>
                                              <a:dgm id="{60DB85FF-8958-4134-ACE3-B7F59CB7F8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2E91F6B2-F36D-43AF-A731-177C86A3B0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>
                                            <p:graphicEl>
                                              <a:dgm id="{2E91F6B2-F36D-43AF-A731-177C86A3B0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4">
                                            <p:graphicEl>
                                              <a:dgm id="{2E91F6B2-F36D-43AF-A731-177C86A3B0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73C36920-34C4-4F78-B844-171ED141E8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>
                                            <p:graphicEl>
                                              <a:dgm id="{73C36920-34C4-4F78-B844-171ED141E8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4">
                                            <p:graphicEl>
                                              <a:dgm id="{73C36920-34C4-4F78-B844-171ED141E8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dgm id="{70630C08-7F1F-4B20-8C58-E3935077B9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4">
                                            <p:graphicEl>
                                              <a:dgm id="{70630C08-7F1F-4B20-8C58-E3935077B9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Graphic spid="34" grpId="2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rré corné 3"/>
          <p:cNvSpPr/>
          <p:nvPr/>
        </p:nvSpPr>
        <p:spPr>
          <a:xfrm flipH="1" flipV="1">
            <a:off x="1619672" y="836712"/>
            <a:ext cx="5976664" cy="1944216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>
              <a:spcBef>
                <a:spcPts val="6000"/>
              </a:spcBef>
            </a:pP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Carré corné 20"/>
          <p:cNvSpPr/>
          <p:nvPr/>
        </p:nvSpPr>
        <p:spPr>
          <a:xfrm>
            <a:off x="395536" y="3573016"/>
            <a:ext cx="1440160" cy="2952328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Contexte </a:t>
            </a:r>
            <a:r>
              <a:rPr lang="fr-FR" sz="1400" b="1" i="1" dirty="0" smtClean="0"/>
              <a:t>(données, environnement,  histoire…)</a:t>
            </a:r>
            <a:endParaRPr lang="fr-FR" b="1" i="1" dirty="0"/>
          </a:p>
        </p:txBody>
      </p:sp>
      <p:grpSp>
        <p:nvGrpSpPr>
          <p:cNvPr id="22" name="Groupe 28"/>
          <p:cNvGrpSpPr/>
          <p:nvPr/>
        </p:nvGrpSpPr>
        <p:grpSpPr>
          <a:xfrm>
            <a:off x="1979712" y="1124744"/>
            <a:ext cx="5328592" cy="360040"/>
            <a:chOff x="2699792" y="3068960"/>
            <a:chExt cx="5976664" cy="432048"/>
          </a:xfrm>
          <a:solidFill>
            <a:schemeClr val="accent1"/>
          </a:solidFill>
        </p:grpSpPr>
        <p:sp>
          <p:nvSpPr>
            <p:cNvPr id="23" name="Rectangle à coins arrondis 22"/>
            <p:cNvSpPr/>
            <p:nvPr/>
          </p:nvSpPr>
          <p:spPr>
            <a:xfrm>
              <a:off x="2699792" y="3068960"/>
              <a:ext cx="1296144" cy="432048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/>
                <a:t>Scénario 1</a:t>
              </a:r>
              <a:endParaRPr lang="fr-FR" sz="1600" dirty="0"/>
            </a:p>
          </p:txBody>
        </p:sp>
        <p:sp>
          <p:nvSpPr>
            <p:cNvPr id="25" name="Rectangle à coins arrondis 24"/>
            <p:cNvSpPr/>
            <p:nvPr/>
          </p:nvSpPr>
          <p:spPr>
            <a:xfrm>
              <a:off x="7308304" y="3068960"/>
              <a:ext cx="1368152" cy="432048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/>
                <a:t>Scénario …x</a:t>
              </a:r>
              <a:endParaRPr lang="fr-FR" sz="1600" dirty="0"/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5724128" y="3068960"/>
              <a:ext cx="1296144" cy="432048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/>
                <a:t>Scénario 3</a:t>
              </a:r>
            </a:p>
          </p:txBody>
        </p:sp>
        <p:sp>
          <p:nvSpPr>
            <p:cNvPr id="28" name="Rectangle à coins arrondis 27"/>
            <p:cNvSpPr/>
            <p:nvPr/>
          </p:nvSpPr>
          <p:spPr>
            <a:xfrm>
              <a:off x="4211960" y="3068960"/>
              <a:ext cx="1296144" cy="432048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smtClean="0"/>
                <a:t>Scénario 2</a:t>
              </a:r>
              <a:endParaRPr lang="fr-FR" sz="1600" dirty="0"/>
            </a:p>
          </p:txBody>
        </p:sp>
      </p:grpSp>
      <p:grpSp>
        <p:nvGrpSpPr>
          <p:cNvPr id="29" name="Groupe 27"/>
          <p:cNvGrpSpPr/>
          <p:nvPr/>
        </p:nvGrpSpPr>
        <p:grpSpPr>
          <a:xfrm>
            <a:off x="2627784" y="1628800"/>
            <a:ext cx="4176464" cy="936104"/>
            <a:chOff x="3563888" y="3573016"/>
            <a:chExt cx="4176464" cy="936104"/>
          </a:xfrm>
        </p:grpSpPr>
        <p:sp>
          <p:nvSpPr>
            <p:cNvPr id="32" name="Organigramme : Terminateur 31">
              <a:hlinkClick r:id="rId3" action="ppaction://hlinksldjump"/>
            </p:cNvPr>
            <p:cNvSpPr/>
            <p:nvPr/>
          </p:nvSpPr>
          <p:spPr>
            <a:xfrm>
              <a:off x="3563888" y="3573016"/>
              <a:ext cx="4176464" cy="936104"/>
            </a:xfrm>
            <a:prstGeom prst="flowChartTerminator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Flèche à trois pointes 36"/>
            <p:cNvSpPr/>
            <p:nvPr/>
          </p:nvSpPr>
          <p:spPr>
            <a:xfrm rot="10800000">
              <a:off x="4355976" y="3645024"/>
              <a:ext cx="2592288" cy="792089"/>
            </a:xfrm>
            <a:prstGeom prst="leftRightUpArrow">
              <a:avLst>
                <a:gd name="adj1" fmla="val 27158"/>
                <a:gd name="adj2" fmla="val 28237"/>
                <a:gd name="adj3" fmla="val 21763"/>
              </a:avLst>
            </a:prstGeom>
            <a:solidFill>
              <a:schemeClr val="accent6"/>
            </a:solidFill>
            <a:ln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t">
              <a:noAutofit/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r>
                <a:rPr lang="fr-FR" sz="1600" b="1" dirty="0" smtClean="0">
                  <a:solidFill>
                    <a:schemeClr val="tx1"/>
                  </a:solidFill>
                </a:rPr>
                <a:t>Choix d’une démarche</a:t>
              </a:r>
              <a:endParaRPr lang="fr-FR" sz="16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Groupe 32"/>
          <p:cNvGrpSpPr/>
          <p:nvPr/>
        </p:nvGrpSpPr>
        <p:grpSpPr>
          <a:xfrm>
            <a:off x="6516216" y="3284984"/>
            <a:ext cx="1944215" cy="2094904"/>
            <a:chOff x="6593368" y="3501007"/>
            <a:chExt cx="2193195" cy="1660612"/>
          </a:xfrm>
          <a:solidFill>
            <a:schemeClr val="accent5"/>
          </a:solidFill>
        </p:grpSpPr>
        <p:sp>
          <p:nvSpPr>
            <p:cNvPr id="39" name="ZoneTexte 38"/>
            <p:cNvSpPr txBox="1"/>
            <p:nvPr/>
          </p:nvSpPr>
          <p:spPr>
            <a:xfrm>
              <a:off x="6593368" y="3501007"/>
              <a:ext cx="2193195" cy="1660612"/>
            </a:xfrm>
            <a:prstGeom prst="can">
              <a:avLst>
                <a:gd name="adj" fmla="val 24540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144000" rIns="108000" rtlCol="0">
              <a:spAutoFit/>
            </a:bodyPr>
            <a:lstStyle/>
            <a:p>
              <a:r>
                <a:rPr lang="fr-FR" sz="1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Outils : environnement numérique et technologique  </a:t>
              </a:r>
              <a:br>
                <a:rPr lang="fr-FR" sz="1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fr-FR" sz="1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fr-FR" sz="1400" b="1" dirty="0" err="1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PGI</a:t>
              </a:r>
              <a:r>
                <a:rPr lang="fr-FR" sz="1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, tableur…)</a:t>
              </a:r>
            </a:p>
            <a:p>
              <a:endParaRPr lang="fr-F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40" name="Picture 3" descr="C:\Users\Dany\AppData\Local\Microsoft\Windows\Temporary Internet Files\Content.IE5\1QIIF02S\MC900441285[1].png"/>
            <p:cNvPicPr>
              <a:picLocks noChangeAspect="1" noChangeArrowheads="1"/>
            </p:cNvPicPr>
            <p:nvPr/>
          </p:nvPicPr>
          <p:blipFill>
            <a:blip r:embed="rId4" cstate="print"/>
            <a:srcRect t="16600"/>
            <a:stretch>
              <a:fillRect/>
            </a:stretch>
          </p:blipFill>
          <p:spPr bwMode="auto">
            <a:xfrm>
              <a:off x="8041042" y="4300129"/>
              <a:ext cx="725316" cy="62002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</p:pic>
      </p:grpSp>
      <p:sp>
        <p:nvSpPr>
          <p:cNvPr id="43" name="Forme libre 42"/>
          <p:cNvSpPr/>
          <p:nvPr/>
        </p:nvSpPr>
        <p:spPr>
          <a:xfrm>
            <a:off x="1835697" y="2780928"/>
            <a:ext cx="2808310" cy="1224136"/>
          </a:xfrm>
          <a:custGeom>
            <a:avLst/>
            <a:gdLst>
              <a:gd name="connsiteX0" fmla="*/ 2136448 w 2136448"/>
              <a:gd name="connsiteY0" fmla="*/ 0 h 1410056"/>
              <a:gd name="connsiteX1" fmla="*/ 1230594 w 2136448"/>
              <a:gd name="connsiteY1" fmla="*/ 1145137 h 1410056"/>
              <a:gd name="connsiteX2" fmla="*/ 0 w 2136448"/>
              <a:gd name="connsiteY2" fmla="*/ 1410056 h 1410056"/>
              <a:gd name="connsiteX3" fmla="*/ 0 w 2136448"/>
              <a:gd name="connsiteY3" fmla="*/ 1410056 h 1410056"/>
              <a:gd name="connsiteX0" fmla="*/ 2136448 w 2136448"/>
              <a:gd name="connsiteY0" fmla="*/ 0 h 1551062"/>
              <a:gd name="connsiteX1" fmla="*/ 1616771 w 2136448"/>
              <a:gd name="connsiteY1" fmla="*/ 1316052 h 1551062"/>
              <a:gd name="connsiteX2" fmla="*/ 0 w 2136448"/>
              <a:gd name="connsiteY2" fmla="*/ 1410056 h 1551062"/>
              <a:gd name="connsiteX3" fmla="*/ 0 w 2136448"/>
              <a:gd name="connsiteY3" fmla="*/ 1410056 h 1551062"/>
              <a:gd name="connsiteX0" fmla="*/ 2136448 w 2338544"/>
              <a:gd name="connsiteY0" fmla="*/ 313346 h 1880075"/>
              <a:gd name="connsiteX1" fmla="*/ 2251931 w 2338544"/>
              <a:gd name="connsiteY1" fmla="*/ 219342 h 1880075"/>
              <a:gd name="connsiteX2" fmla="*/ 1616771 w 2338544"/>
              <a:gd name="connsiteY2" fmla="*/ 1629398 h 1880075"/>
              <a:gd name="connsiteX3" fmla="*/ 0 w 2338544"/>
              <a:gd name="connsiteY3" fmla="*/ 1723402 h 1880075"/>
              <a:gd name="connsiteX4" fmla="*/ 0 w 2338544"/>
              <a:gd name="connsiteY4" fmla="*/ 1723402 h 1880075"/>
              <a:gd name="connsiteX0" fmla="*/ 2251931 w 2357791"/>
              <a:gd name="connsiteY0" fmla="*/ 156673 h 1911409"/>
              <a:gd name="connsiteX1" fmla="*/ 2251931 w 2357791"/>
              <a:gd name="connsiteY1" fmla="*/ 250676 h 1911409"/>
              <a:gd name="connsiteX2" fmla="*/ 1616771 w 2357791"/>
              <a:gd name="connsiteY2" fmla="*/ 1660732 h 1911409"/>
              <a:gd name="connsiteX3" fmla="*/ 0 w 2357791"/>
              <a:gd name="connsiteY3" fmla="*/ 1754736 h 1911409"/>
              <a:gd name="connsiteX4" fmla="*/ 0 w 2357791"/>
              <a:gd name="connsiteY4" fmla="*/ 1754736 h 1911409"/>
              <a:gd name="connsiteX0" fmla="*/ 2251931 w 2251931"/>
              <a:gd name="connsiteY0" fmla="*/ 0 h 1754736"/>
              <a:gd name="connsiteX1" fmla="*/ 1616771 w 2251931"/>
              <a:gd name="connsiteY1" fmla="*/ 1504059 h 1754736"/>
              <a:gd name="connsiteX2" fmla="*/ 0 w 2251931"/>
              <a:gd name="connsiteY2" fmla="*/ 1598063 h 1754736"/>
              <a:gd name="connsiteX3" fmla="*/ 0 w 2251931"/>
              <a:gd name="connsiteY3" fmla="*/ 1598063 h 1754736"/>
              <a:gd name="connsiteX0" fmla="*/ 2251931 w 2251931"/>
              <a:gd name="connsiteY0" fmla="*/ 0 h 1598064"/>
              <a:gd name="connsiteX1" fmla="*/ 1789997 w 2251931"/>
              <a:gd name="connsiteY1" fmla="*/ 1316052 h 1598064"/>
              <a:gd name="connsiteX2" fmla="*/ 0 w 2251931"/>
              <a:gd name="connsiteY2" fmla="*/ 1598063 h 1598064"/>
              <a:gd name="connsiteX3" fmla="*/ 0 w 2251931"/>
              <a:gd name="connsiteY3" fmla="*/ 1598063 h 1598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1931" h="1598064">
                <a:moveTo>
                  <a:pt x="2251931" y="0"/>
                </a:moveTo>
                <a:cubicBezTo>
                  <a:pt x="2119606" y="313346"/>
                  <a:pt x="2165319" y="1049708"/>
                  <a:pt x="1789997" y="1316052"/>
                </a:cubicBezTo>
                <a:cubicBezTo>
                  <a:pt x="1414675" y="1566729"/>
                  <a:pt x="269462" y="1582396"/>
                  <a:pt x="0" y="1598063"/>
                </a:cubicBezTo>
                <a:lnTo>
                  <a:pt x="0" y="1598063"/>
                </a:lnTo>
              </a:path>
            </a:pathLst>
          </a:custGeom>
          <a:ln w="123825" cmpd="dbl">
            <a:solidFill>
              <a:schemeClr val="tx2">
                <a:lumMod val="50000"/>
              </a:schemeClr>
            </a:solidFill>
            <a:headEnd type="oval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/>
          <p:cNvSpPr txBox="1"/>
          <p:nvPr/>
        </p:nvSpPr>
        <p:spPr>
          <a:xfrm>
            <a:off x="2339752" y="3212976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smtClean="0">
                <a:latin typeface="Arial Rounded MT Bold" pitchFamily="34" charset="0"/>
              </a:rPr>
              <a:t>1. Application, Adaptation</a:t>
            </a:r>
            <a:endParaRPr lang="fr-FR" sz="1600" i="1" dirty="0">
              <a:latin typeface="Arial Rounded MT Bold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3131840" y="515719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smtClean="0">
                <a:latin typeface="Arial Rounded MT Bold" pitchFamily="34" charset="0"/>
              </a:rPr>
              <a:t>2. Implantation</a:t>
            </a:r>
            <a:endParaRPr lang="fr-FR" sz="1600" i="1" dirty="0">
              <a:latin typeface="Arial Rounded MT Bold" pitchFamily="34" charset="0"/>
            </a:endParaRPr>
          </a:p>
        </p:txBody>
      </p:sp>
      <p:sp>
        <p:nvSpPr>
          <p:cNvPr id="46" name="Forme libre 45"/>
          <p:cNvSpPr/>
          <p:nvPr/>
        </p:nvSpPr>
        <p:spPr>
          <a:xfrm rot="13433575">
            <a:off x="3004482" y="2544578"/>
            <a:ext cx="2390414" cy="4334790"/>
          </a:xfrm>
          <a:custGeom>
            <a:avLst/>
            <a:gdLst>
              <a:gd name="connsiteX0" fmla="*/ 2136448 w 2136448"/>
              <a:gd name="connsiteY0" fmla="*/ 0 h 1410056"/>
              <a:gd name="connsiteX1" fmla="*/ 1230594 w 2136448"/>
              <a:gd name="connsiteY1" fmla="*/ 1145137 h 1410056"/>
              <a:gd name="connsiteX2" fmla="*/ 0 w 2136448"/>
              <a:gd name="connsiteY2" fmla="*/ 1410056 h 1410056"/>
              <a:gd name="connsiteX3" fmla="*/ 0 w 2136448"/>
              <a:gd name="connsiteY3" fmla="*/ 1410056 h 1410056"/>
              <a:gd name="connsiteX0" fmla="*/ 2136448 w 2136448"/>
              <a:gd name="connsiteY0" fmla="*/ 0 h 1551062"/>
              <a:gd name="connsiteX1" fmla="*/ 1616771 w 2136448"/>
              <a:gd name="connsiteY1" fmla="*/ 1316052 h 1551062"/>
              <a:gd name="connsiteX2" fmla="*/ 0 w 2136448"/>
              <a:gd name="connsiteY2" fmla="*/ 1410056 h 1551062"/>
              <a:gd name="connsiteX3" fmla="*/ 0 w 2136448"/>
              <a:gd name="connsiteY3" fmla="*/ 1410056 h 1551062"/>
              <a:gd name="connsiteX0" fmla="*/ 2476930 w 2476930"/>
              <a:gd name="connsiteY0" fmla="*/ 0 h 3638942"/>
              <a:gd name="connsiteX1" fmla="*/ 1616771 w 2476930"/>
              <a:gd name="connsiteY1" fmla="*/ 3105664 h 3638942"/>
              <a:gd name="connsiteX2" fmla="*/ 0 w 2476930"/>
              <a:gd name="connsiteY2" fmla="*/ 3199668 h 3638942"/>
              <a:gd name="connsiteX3" fmla="*/ 0 w 2476930"/>
              <a:gd name="connsiteY3" fmla="*/ 3199668 h 3638942"/>
              <a:gd name="connsiteX0" fmla="*/ 2476930 w 2476930"/>
              <a:gd name="connsiteY0" fmla="*/ 0 h 3199668"/>
              <a:gd name="connsiteX1" fmla="*/ 820384 w 2476930"/>
              <a:gd name="connsiteY1" fmla="*/ 1942377 h 3199668"/>
              <a:gd name="connsiteX2" fmla="*/ 0 w 2476930"/>
              <a:gd name="connsiteY2" fmla="*/ 3199668 h 3199668"/>
              <a:gd name="connsiteX3" fmla="*/ 0 w 2476930"/>
              <a:gd name="connsiteY3" fmla="*/ 3199668 h 3199668"/>
              <a:gd name="connsiteX0" fmla="*/ 2476930 w 2476930"/>
              <a:gd name="connsiteY0" fmla="*/ 0 h 4845993"/>
              <a:gd name="connsiteX1" fmla="*/ 820384 w 2476930"/>
              <a:gd name="connsiteY1" fmla="*/ 1942377 h 4845993"/>
              <a:gd name="connsiteX2" fmla="*/ 0 w 2476930"/>
              <a:gd name="connsiteY2" fmla="*/ 3199668 h 4845993"/>
              <a:gd name="connsiteX3" fmla="*/ 132521 w 2476930"/>
              <a:gd name="connsiteY3" fmla="*/ 4845994 h 4845993"/>
              <a:gd name="connsiteX0" fmla="*/ 2344409 w 2344409"/>
              <a:gd name="connsiteY0" fmla="*/ 0 h 4845994"/>
              <a:gd name="connsiteX1" fmla="*/ 687863 w 2344409"/>
              <a:gd name="connsiteY1" fmla="*/ 1942377 h 4845994"/>
              <a:gd name="connsiteX2" fmla="*/ 622585 w 2344409"/>
              <a:gd name="connsiteY2" fmla="*/ 4001300 h 4845994"/>
              <a:gd name="connsiteX3" fmla="*/ 0 w 2344409"/>
              <a:gd name="connsiteY3" fmla="*/ 4845994 h 4845994"/>
              <a:gd name="connsiteX0" fmla="*/ 2344409 w 2344409"/>
              <a:gd name="connsiteY0" fmla="*/ 0 h 4845994"/>
              <a:gd name="connsiteX1" fmla="*/ 687863 w 2344409"/>
              <a:gd name="connsiteY1" fmla="*/ 1942377 h 4845994"/>
              <a:gd name="connsiteX2" fmla="*/ 622585 w 2344409"/>
              <a:gd name="connsiteY2" fmla="*/ 4001300 h 4845994"/>
              <a:gd name="connsiteX3" fmla="*/ 0 w 2344409"/>
              <a:gd name="connsiteY3" fmla="*/ 4845994 h 4845994"/>
              <a:gd name="connsiteX0" fmla="*/ 2344409 w 2344409"/>
              <a:gd name="connsiteY0" fmla="*/ 0 h 4845994"/>
              <a:gd name="connsiteX1" fmla="*/ 687863 w 2344409"/>
              <a:gd name="connsiteY1" fmla="*/ 1942377 h 4845994"/>
              <a:gd name="connsiteX2" fmla="*/ 49499 w 2344409"/>
              <a:gd name="connsiteY2" fmla="*/ 4116238 h 4845994"/>
              <a:gd name="connsiteX3" fmla="*/ 0 w 2344409"/>
              <a:gd name="connsiteY3" fmla="*/ 4845994 h 4845994"/>
              <a:gd name="connsiteX0" fmla="*/ 2294910 w 2294910"/>
              <a:gd name="connsiteY0" fmla="*/ 0 h 5658905"/>
              <a:gd name="connsiteX1" fmla="*/ 638364 w 2294910"/>
              <a:gd name="connsiteY1" fmla="*/ 1942377 h 5658905"/>
              <a:gd name="connsiteX2" fmla="*/ 0 w 2294910"/>
              <a:gd name="connsiteY2" fmla="*/ 4116238 h 5658905"/>
              <a:gd name="connsiteX3" fmla="*/ 430899 w 2294910"/>
              <a:gd name="connsiteY3" fmla="*/ 5658905 h 5658905"/>
              <a:gd name="connsiteX0" fmla="*/ 1978192 w 1978192"/>
              <a:gd name="connsiteY0" fmla="*/ 0 h 5658905"/>
              <a:gd name="connsiteX1" fmla="*/ 321646 w 1978192"/>
              <a:gd name="connsiteY1" fmla="*/ 1942377 h 5658905"/>
              <a:gd name="connsiteX2" fmla="*/ 48314 w 1978192"/>
              <a:gd name="connsiteY2" fmla="*/ 4327170 h 5658905"/>
              <a:gd name="connsiteX3" fmla="*/ 114181 w 1978192"/>
              <a:gd name="connsiteY3" fmla="*/ 5658905 h 5658905"/>
              <a:gd name="connsiteX0" fmla="*/ 1978192 w 1978192"/>
              <a:gd name="connsiteY0" fmla="*/ 0 h 5658905"/>
              <a:gd name="connsiteX1" fmla="*/ 321646 w 1978192"/>
              <a:gd name="connsiteY1" fmla="*/ 1942377 h 5658905"/>
              <a:gd name="connsiteX2" fmla="*/ 48314 w 1978192"/>
              <a:gd name="connsiteY2" fmla="*/ 4327170 h 5658905"/>
              <a:gd name="connsiteX3" fmla="*/ 114181 w 1978192"/>
              <a:gd name="connsiteY3" fmla="*/ 5658905 h 5658905"/>
              <a:gd name="connsiteX0" fmla="*/ 2005487 w 2005487"/>
              <a:gd name="connsiteY0" fmla="*/ 0 h 5658905"/>
              <a:gd name="connsiteX1" fmla="*/ 348941 w 2005487"/>
              <a:gd name="connsiteY1" fmla="*/ 1942377 h 5658905"/>
              <a:gd name="connsiteX2" fmla="*/ 75609 w 2005487"/>
              <a:gd name="connsiteY2" fmla="*/ 4327170 h 5658905"/>
              <a:gd name="connsiteX3" fmla="*/ 141476 w 2005487"/>
              <a:gd name="connsiteY3" fmla="*/ 5658905 h 5658905"/>
              <a:gd name="connsiteX0" fmla="*/ 1916828 w 1916828"/>
              <a:gd name="connsiteY0" fmla="*/ 0 h 5658905"/>
              <a:gd name="connsiteX1" fmla="*/ 260282 w 1916828"/>
              <a:gd name="connsiteY1" fmla="*/ 1942377 h 5658905"/>
              <a:gd name="connsiteX2" fmla="*/ 355137 w 1916828"/>
              <a:gd name="connsiteY2" fmla="*/ 4272271 h 5658905"/>
              <a:gd name="connsiteX3" fmla="*/ 52817 w 1916828"/>
              <a:gd name="connsiteY3" fmla="*/ 5658905 h 5658905"/>
              <a:gd name="connsiteX0" fmla="*/ 1916828 w 1916828"/>
              <a:gd name="connsiteY0" fmla="*/ 0 h 5658905"/>
              <a:gd name="connsiteX1" fmla="*/ 260282 w 1916828"/>
              <a:gd name="connsiteY1" fmla="*/ 1942377 h 5658905"/>
              <a:gd name="connsiteX2" fmla="*/ 355137 w 1916828"/>
              <a:gd name="connsiteY2" fmla="*/ 4272271 h 5658905"/>
              <a:gd name="connsiteX3" fmla="*/ 52817 w 1916828"/>
              <a:gd name="connsiteY3" fmla="*/ 5658905 h 5658905"/>
              <a:gd name="connsiteX0" fmla="*/ 1916828 w 1916828"/>
              <a:gd name="connsiteY0" fmla="*/ 0 h 5658905"/>
              <a:gd name="connsiteX1" fmla="*/ 260282 w 1916828"/>
              <a:gd name="connsiteY1" fmla="*/ 1942377 h 5658905"/>
              <a:gd name="connsiteX2" fmla="*/ 355137 w 1916828"/>
              <a:gd name="connsiteY2" fmla="*/ 4272271 h 5658905"/>
              <a:gd name="connsiteX3" fmla="*/ 52817 w 1916828"/>
              <a:gd name="connsiteY3" fmla="*/ 5658905 h 5658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6828" h="5658905">
                <a:moveTo>
                  <a:pt x="1916828" y="0"/>
                </a:moveTo>
                <a:cubicBezTo>
                  <a:pt x="1641938" y="455064"/>
                  <a:pt x="520564" y="1230332"/>
                  <a:pt x="260282" y="1942377"/>
                </a:cubicBezTo>
                <a:cubicBezTo>
                  <a:pt x="0" y="2654422"/>
                  <a:pt x="326489" y="3415895"/>
                  <a:pt x="355137" y="4272271"/>
                </a:cubicBezTo>
                <a:cubicBezTo>
                  <a:pt x="361107" y="4798540"/>
                  <a:pt x="153590" y="5196694"/>
                  <a:pt x="52817" y="5658905"/>
                </a:cubicBezTo>
              </a:path>
            </a:pathLst>
          </a:custGeom>
          <a:ln w="123825" cmpd="dbl">
            <a:solidFill>
              <a:schemeClr val="tx2">
                <a:lumMod val="50000"/>
              </a:schemeClr>
            </a:solidFill>
            <a:headEnd type="oval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ZoneTexte 46"/>
          <p:cNvSpPr txBox="1"/>
          <p:nvPr/>
        </p:nvSpPr>
        <p:spPr>
          <a:xfrm>
            <a:off x="5580112" y="5445224"/>
            <a:ext cx="324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600" i="1" dirty="0" smtClean="0">
                <a:latin typeface="Arial Rounded MT Bold" pitchFamily="34" charset="0"/>
              </a:rPr>
              <a:t>Bien qu’omniprésent, ce n’est pas l’outil qui dicte le scénario.</a:t>
            </a:r>
          </a:p>
          <a:p>
            <a:pPr algn="just"/>
            <a:r>
              <a:rPr lang="fr-FR" sz="1200" i="1" dirty="0" smtClean="0">
                <a:latin typeface="Arial Rounded MT Bold" pitchFamily="34" charset="0"/>
              </a:rPr>
              <a:t>Les compétences sont « métier » avant d’être « outils »…</a:t>
            </a:r>
          </a:p>
        </p:txBody>
      </p:sp>
      <p:grpSp>
        <p:nvGrpSpPr>
          <p:cNvPr id="34" name="Groupe 33"/>
          <p:cNvGrpSpPr/>
          <p:nvPr/>
        </p:nvGrpSpPr>
        <p:grpSpPr>
          <a:xfrm>
            <a:off x="2051720" y="2852936"/>
            <a:ext cx="2880320" cy="1634699"/>
            <a:chOff x="2051720" y="2852936"/>
            <a:chExt cx="2880320" cy="1634699"/>
          </a:xfrm>
        </p:grpSpPr>
        <p:sp>
          <p:nvSpPr>
            <p:cNvPr id="24" name="Forme libre 23"/>
            <p:cNvSpPr/>
            <p:nvPr/>
          </p:nvSpPr>
          <p:spPr>
            <a:xfrm>
              <a:off x="2051720" y="2852936"/>
              <a:ext cx="2880320" cy="1368152"/>
            </a:xfrm>
            <a:custGeom>
              <a:avLst/>
              <a:gdLst>
                <a:gd name="connsiteX0" fmla="*/ 2136448 w 2136448"/>
                <a:gd name="connsiteY0" fmla="*/ 0 h 1410056"/>
                <a:gd name="connsiteX1" fmla="*/ 1230594 w 2136448"/>
                <a:gd name="connsiteY1" fmla="*/ 1145137 h 1410056"/>
                <a:gd name="connsiteX2" fmla="*/ 0 w 2136448"/>
                <a:gd name="connsiteY2" fmla="*/ 1410056 h 1410056"/>
                <a:gd name="connsiteX3" fmla="*/ 0 w 2136448"/>
                <a:gd name="connsiteY3" fmla="*/ 1410056 h 1410056"/>
                <a:gd name="connsiteX0" fmla="*/ 2136448 w 2136448"/>
                <a:gd name="connsiteY0" fmla="*/ 0 h 1551062"/>
                <a:gd name="connsiteX1" fmla="*/ 1616771 w 2136448"/>
                <a:gd name="connsiteY1" fmla="*/ 1316052 h 1551062"/>
                <a:gd name="connsiteX2" fmla="*/ 0 w 2136448"/>
                <a:gd name="connsiteY2" fmla="*/ 1410056 h 1551062"/>
                <a:gd name="connsiteX3" fmla="*/ 0 w 2136448"/>
                <a:gd name="connsiteY3" fmla="*/ 1410056 h 1551062"/>
                <a:gd name="connsiteX0" fmla="*/ 2136448 w 2338544"/>
                <a:gd name="connsiteY0" fmla="*/ 313346 h 1880075"/>
                <a:gd name="connsiteX1" fmla="*/ 2251931 w 2338544"/>
                <a:gd name="connsiteY1" fmla="*/ 219342 h 1880075"/>
                <a:gd name="connsiteX2" fmla="*/ 1616771 w 2338544"/>
                <a:gd name="connsiteY2" fmla="*/ 1629398 h 1880075"/>
                <a:gd name="connsiteX3" fmla="*/ 0 w 2338544"/>
                <a:gd name="connsiteY3" fmla="*/ 1723402 h 1880075"/>
                <a:gd name="connsiteX4" fmla="*/ 0 w 2338544"/>
                <a:gd name="connsiteY4" fmla="*/ 1723402 h 1880075"/>
                <a:gd name="connsiteX0" fmla="*/ 2251931 w 2357791"/>
                <a:gd name="connsiteY0" fmla="*/ 156673 h 1911409"/>
                <a:gd name="connsiteX1" fmla="*/ 2251931 w 2357791"/>
                <a:gd name="connsiteY1" fmla="*/ 250676 h 1911409"/>
                <a:gd name="connsiteX2" fmla="*/ 1616771 w 2357791"/>
                <a:gd name="connsiteY2" fmla="*/ 1660732 h 1911409"/>
                <a:gd name="connsiteX3" fmla="*/ 0 w 2357791"/>
                <a:gd name="connsiteY3" fmla="*/ 1754736 h 1911409"/>
                <a:gd name="connsiteX4" fmla="*/ 0 w 2357791"/>
                <a:gd name="connsiteY4" fmla="*/ 1754736 h 1911409"/>
                <a:gd name="connsiteX0" fmla="*/ 2251931 w 2251931"/>
                <a:gd name="connsiteY0" fmla="*/ 0 h 1754736"/>
                <a:gd name="connsiteX1" fmla="*/ 1616771 w 2251931"/>
                <a:gd name="connsiteY1" fmla="*/ 1504059 h 1754736"/>
                <a:gd name="connsiteX2" fmla="*/ 0 w 2251931"/>
                <a:gd name="connsiteY2" fmla="*/ 1598063 h 1754736"/>
                <a:gd name="connsiteX3" fmla="*/ 0 w 2251931"/>
                <a:gd name="connsiteY3" fmla="*/ 1598063 h 1754736"/>
                <a:gd name="connsiteX0" fmla="*/ 2251931 w 2251931"/>
                <a:gd name="connsiteY0" fmla="*/ 0 h 1598064"/>
                <a:gd name="connsiteX1" fmla="*/ 1789997 w 2251931"/>
                <a:gd name="connsiteY1" fmla="*/ 1316052 h 1598064"/>
                <a:gd name="connsiteX2" fmla="*/ 0 w 2251931"/>
                <a:gd name="connsiteY2" fmla="*/ 1598063 h 1598064"/>
                <a:gd name="connsiteX3" fmla="*/ 0 w 2251931"/>
                <a:gd name="connsiteY3" fmla="*/ 1598063 h 159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1931" h="1598064">
                  <a:moveTo>
                    <a:pt x="2251931" y="0"/>
                  </a:moveTo>
                  <a:cubicBezTo>
                    <a:pt x="2119606" y="313346"/>
                    <a:pt x="2165319" y="1049708"/>
                    <a:pt x="1789997" y="1316052"/>
                  </a:cubicBezTo>
                  <a:cubicBezTo>
                    <a:pt x="1414675" y="1566729"/>
                    <a:pt x="269462" y="1582396"/>
                    <a:pt x="0" y="1598063"/>
                  </a:cubicBezTo>
                  <a:lnTo>
                    <a:pt x="0" y="1598063"/>
                  </a:lnTo>
                </a:path>
              </a:pathLst>
            </a:custGeom>
            <a:ln w="107950" cmpd="dbl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triangle" w="sm" len="med"/>
              <a:tailEnd type="oval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2411760" y="4149081"/>
              <a:ext cx="24482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Rounded MT Bold" pitchFamily="34" charset="0"/>
                </a:rPr>
                <a:t>Rétroactions possibles</a:t>
              </a:r>
              <a:endParaRPr lang="fr-FR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endParaRPr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2612475" y="2809714"/>
            <a:ext cx="2766138" cy="4359347"/>
            <a:chOff x="2612475" y="2809714"/>
            <a:chExt cx="2766138" cy="4359347"/>
          </a:xfrm>
        </p:grpSpPr>
        <p:sp>
          <p:nvSpPr>
            <p:cNvPr id="27" name="Forme libre 26"/>
            <p:cNvSpPr/>
            <p:nvPr/>
          </p:nvSpPr>
          <p:spPr>
            <a:xfrm rot="13433575">
              <a:off x="2612475" y="2809714"/>
              <a:ext cx="2766138" cy="4359347"/>
            </a:xfrm>
            <a:custGeom>
              <a:avLst/>
              <a:gdLst>
                <a:gd name="connsiteX0" fmla="*/ 2136448 w 2136448"/>
                <a:gd name="connsiteY0" fmla="*/ 0 h 1410056"/>
                <a:gd name="connsiteX1" fmla="*/ 1230594 w 2136448"/>
                <a:gd name="connsiteY1" fmla="*/ 1145137 h 1410056"/>
                <a:gd name="connsiteX2" fmla="*/ 0 w 2136448"/>
                <a:gd name="connsiteY2" fmla="*/ 1410056 h 1410056"/>
                <a:gd name="connsiteX3" fmla="*/ 0 w 2136448"/>
                <a:gd name="connsiteY3" fmla="*/ 1410056 h 1410056"/>
                <a:gd name="connsiteX0" fmla="*/ 2136448 w 2136448"/>
                <a:gd name="connsiteY0" fmla="*/ 0 h 1551062"/>
                <a:gd name="connsiteX1" fmla="*/ 1616771 w 2136448"/>
                <a:gd name="connsiteY1" fmla="*/ 1316052 h 1551062"/>
                <a:gd name="connsiteX2" fmla="*/ 0 w 2136448"/>
                <a:gd name="connsiteY2" fmla="*/ 1410056 h 1551062"/>
                <a:gd name="connsiteX3" fmla="*/ 0 w 2136448"/>
                <a:gd name="connsiteY3" fmla="*/ 1410056 h 1551062"/>
                <a:gd name="connsiteX0" fmla="*/ 2476930 w 2476930"/>
                <a:gd name="connsiteY0" fmla="*/ 0 h 3638942"/>
                <a:gd name="connsiteX1" fmla="*/ 1616771 w 2476930"/>
                <a:gd name="connsiteY1" fmla="*/ 3105664 h 3638942"/>
                <a:gd name="connsiteX2" fmla="*/ 0 w 2476930"/>
                <a:gd name="connsiteY2" fmla="*/ 3199668 h 3638942"/>
                <a:gd name="connsiteX3" fmla="*/ 0 w 2476930"/>
                <a:gd name="connsiteY3" fmla="*/ 3199668 h 3638942"/>
                <a:gd name="connsiteX0" fmla="*/ 2476930 w 2476930"/>
                <a:gd name="connsiteY0" fmla="*/ 0 h 3199668"/>
                <a:gd name="connsiteX1" fmla="*/ 820384 w 2476930"/>
                <a:gd name="connsiteY1" fmla="*/ 1942377 h 3199668"/>
                <a:gd name="connsiteX2" fmla="*/ 0 w 2476930"/>
                <a:gd name="connsiteY2" fmla="*/ 3199668 h 3199668"/>
                <a:gd name="connsiteX3" fmla="*/ 0 w 2476930"/>
                <a:gd name="connsiteY3" fmla="*/ 3199668 h 3199668"/>
                <a:gd name="connsiteX0" fmla="*/ 2476930 w 2476930"/>
                <a:gd name="connsiteY0" fmla="*/ 0 h 4845993"/>
                <a:gd name="connsiteX1" fmla="*/ 820384 w 2476930"/>
                <a:gd name="connsiteY1" fmla="*/ 1942377 h 4845993"/>
                <a:gd name="connsiteX2" fmla="*/ 0 w 2476930"/>
                <a:gd name="connsiteY2" fmla="*/ 3199668 h 4845993"/>
                <a:gd name="connsiteX3" fmla="*/ 132521 w 2476930"/>
                <a:gd name="connsiteY3" fmla="*/ 4845994 h 4845993"/>
                <a:gd name="connsiteX0" fmla="*/ 2344409 w 2344409"/>
                <a:gd name="connsiteY0" fmla="*/ 0 h 4845994"/>
                <a:gd name="connsiteX1" fmla="*/ 687863 w 2344409"/>
                <a:gd name="connsiteY1" fmla="*/ 1942377 h 4845994"/>
                <a:gd name="connsiteX2" fmla="*/ 622585 w 2344409"/>
                <a:gd name="connsiteY2" fmla="*/ 4001300 h 4845994"/>
                <a:gd name="connsiteX3" fmla="*/ 0 w 2344409"/>
                <a:gd name="connsiteY3" fmla="*/ 4845994 h 4845994"/>
                <a:gd name="connsiteX0" fmla="*/ 2344409 w 2344409"/>
                <a:gd name="connsiteY0" fmla="*/ 0 h 4845994"/>
                <a:gd name="connsiteX1" fmla="*/ 687863 w 2344409"/>
                <a:gd name="connsiteY1" fmla="*/ 1942377 h 4845994"/>
                <a:gd name="connsiteX2" fmla="*/ 622585 w 2344409"/>
                <a:gd name="connsiteY2" fmla="*/ 4001300 h 4845994"/>
                <a:gd name="connsiteX3" fmla="*/ 0 w 2344409"/>
                <a:gd name="connsiteY3" fmla="*/ 4845994 h 4845994"/>
                <a:gd name="connsiteX0" fmla="*/ 2344409 w 2344409"/>
                <a:gd name="connsiteY0" fmla="*/ 0 h 4845994"/>
                <a:gd name="connsiteX1" fmla="*/ 687863 w 2344409"/>
                <a:gd name="connsiteY1" fmla="*/ 1942377 h 4845994"/>
                <a:gd name="connsiteX2" fmla="*/ 49499 w 2344409"/>
                <a:gd name="connsiteY2" fmla="*/ 4116238 h 4845994"/>
                <a:gd name="connsiteX3" fmla="*/ 0 w 2344409"/>
                <a:gd name="connsiteY3" fmla="*/ 4845994 h 4845994"/>
                <a:gd name="connsiteX0" fmla="*/ 2294910 w 2294910"/>
                <a:gd name="connsiteY0" fmla="*/ 0 h 5658905"/>
                <a:gd name="connsiteX1" fmla="*/ 638364 w 2294910"/>
                <a:gd name="connsiteY1" fmla="*/ 1942377 h 5658905"/>
                <a:gd name="connsiteX2" fmla="*/ 0 w 2294910"/>
                <a:gd name="connsiteY2" fmla="*/ 4116238 h 5658905"/>
                <a:gd name="connsiteX3" fmla="*/ 430899 w 2294910"/>
                <a:gd name="connsiteY3" fmla="*/ 5658905 h 5658905"/>
                <a:gd name="connsiteX0" fmla="*/ 1978192 w 1978192"/>
                <a:gd name="connsiteY0" fmla="*/ 0 h 5658905"/>
                <a:gd name="connsiteX1" fmla="*/ 321646 w 1978192"/>
                <a:gd name="connsiteY1" fmla="*/ 1942377 h 5658905"/>
                <a:gd name="connsiteX2" fmla="*/ 48314 w 1978192"/>
                <a:gd name="connsiteY2" fmla="*/ 4327170 h 5658905"/>
                <a:gd name="connsiteX3" fmla="*/ 114181 w 1978192"/>
                <a:gd name="connsiteY3" fmla="*/ 5658905 h 5658905"/>
                <a:gd name="connsiteX0" fmla="*/ 1978192 w 1978192"/>
                <a:gd name="connsiteY0" fmla="*/ 0 h 5658905"/>
                <a:gd name="connsiteX1" fmla="*/ 321646 w 1978192"/>
                <a:gd name="connsiteY1" fmla="*/ 1942377 h 5658905"/>
                <a:gd name="connsiteX2" fmla="*/ 48314 w 1978192"/>
                <a:gd name="connsiteY2" fmla="*/ 4327170 h 5658905"/>
                <a:gd name="connsiteX3" fmla="*/ 114181 w 1978192"/>
                <a:gd name="connsiteY3" fmla="*/ 5658905 h 5658905"/>
                <a:gd name="connsiteX0" fmla="*/ 2005487 w 2005487"/>
                <a:gd name="connsiteY0" fmla="*/ 0 h 5658905"/>
                <a:gd name="connsiteX1" fmla="*/ 348941 w 2005487"/>
                <a:gd name="connsiteY1" fmla="*/ 1942377 h 5658905"/>
                <a:gd name="connsiteX2" fmla="*/ 75609 w 2005487"/>
                <a:gd name="connsiteY2" fmla="*/ 4327170 h 5658905"/>
                <a:gd name="connsiteX3" fmla="*/ 141476 w 2005487"/>
                <a:gd name="connsiteY3" fmla="*/ 5658905 h 5658905"/>
                <a:gd name="connsiteX0" fmla="*/ 1916828 w 1916828"/>
                <a:gd name="connsiteY0" fmla="*/ 0 h 5658905"/>
                <a:gd name="connsiteX1" fmla="*/ 260282 w 1916828"/>
                <a:gd name="connsiteY1" fmla="*/ 1942377 h 5658905"/>
                <a:gd name="connsiteX2" fmla="*/ 355137 w 1916828"/>
                <a:gd name="connsiteY2" fmla="*/ 4272271 h 5658905"/>
                <a:gd name="connsiteX3" fmla="*/ 52817 w 1916828"/>
                <a:gd name="connsiteY3" fmla="*/ 5658905 h 5658905"/>
                <a:gd name="connsiteX0" fmla="*/ 1916828 w 1916828"/>
                <a:gd name="connsiteY0" fmla="*/ 0 h 5658905"/>
                <a:gd name="connsiteX1" fmla="*/ 260282 w 1916828"/>
                <a:gd name="connsiteY1" fmla="*/ 1942377 h 5658905"/>
                <a:gd name="connsiteX2" fmla="*/ 355137 w 1916828"/>
                <a:gd name="connsiteY2" fmla="*/ 4272271 h 5658905"/>
                <a:gd name="connsiteX3" fmla="*/ 52817 w 1916828"/>
                <a:gd name="connsiteY3" fmla="*/ 5658905 h 5658905"/>
                <a:gd name="connsiteX0" fmla="*/ 1916828 w 1916828"/>
                <a:gd name="connsiteY0" fmla="*/ 0 h 5658905"/>
                <a:gd name="connsiteX1" fmla="*/ 260282 w 1916828"/>
                <a:gd name="connsiteY1" fmla="*/ 1942377 h 5658905"/>
                <a:gd name="connsiteX2" fmla="*/ 355137 w 1916828"/>
                <a:gd name="connsiteY2" fmla="*/ 4272271 h 5658905"/>
                <a:gd name="connsiteX3" fmla="*/ 52817 w 1916828"/>
                <a:gd name="connsiteY3" fmla="*/ 5658905 h 5658905"/>
                <a:gd name="connsiteX0" fmla="*/ 1918847 w 2207052"/>
                <a:gd name="connsiteY0" fmla="*/ 32058 h 5690963"/>
                <a:gd name="connsiteX1" fmla="*/ 1930961 w 2207052"/>
                <a:gd name="connsiteY1" fmla="*/ 323729 h 5690963"/>
                <a:gd name="connsiteX2" fmla="*/ 262301 w 2207052"/>
                <a:gd name="connsiteY2" fmla="*/ 1974435 h 5690963"/>
                <a:gd name="connsiteX3" fmla="*/ 357156 w 2207052"/>
                <a:gd name="connsiteY3" fmla="*/ 4304329 h 5690963"/>
                <a:gd name="connsiteX4" fmla="*/ 54836 w 2207052"/>
                <a:gd name="connsiteY4" fmla="*/ 5690963 h 5690963"/>
                <a:gd name="connsiteX0" fmla="*/ 1929909 w 2218114"/>
                <a:gd name="connsiteY0" fmla="*/ 32058 h 5690963"/>
                <a:gd name="connsiteX1" fmla="*/ 1942023 w 2218114"/>
                <a:gd name="connsiteY1" fmla="*/ 323729 h 5690963"/>
                <a:gd name="connsiteX2" fmla="*/ 273363 w 2218114"/>
                <a:gd name="connsiteY2" fmla="*/ 1974435 h 5690963"/>
                <a:gd name="connsiteX3" fmla="*/ 301842 w 2218114"/>
                <a:gd name="connsiteY3" fmla="*/ 4327597 h 5690963"/>
                <a:gd name="connsiteX4" fmla="*/ 65898 w 2218114"/>
                <a:gd name="connsiteY4" fmla="*/ 5690963 h 5690963"/>
                <a:gd name="connsiteX0" fmla="*/ 1929909 w 2218114"/>
                <a:gd name="connsiteY0" fmla="*/ 32058 h 5690963"/>
                <a:gd name="connsiteX1" fmla="*/ 1942023 w 2218114"/>
                <a:gd name="connsiteY1" fmla="*/ 323729 h 5690963"/>
                <a:gd name="connsiteX2" fmla="*/ 273363 w 2218114"/>
                <a:gd name="connsiteY2" fmla="*/ 1974435 h 5690963"/>
                <a:gd name="connsiteX3" fmla="*/ 301842 w 2218114"/>
                <a:gd name="connsiteY3" fmla="*/ 4327597 h 5690963"/>
                <a:gd name="connsiteX4" fmla="*/ 65898 w 2218114"/>
                <a:gd name="connsiteY4" fmla="*/ 5690963 h 569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8114" h="5690963">
                  <a:moveTo>
                    <a:pt x="1929909" y="32058"/>
                  </a:moveTo>
                  <a:cubicBezTo>
                    <a:pt x="1923686" y="37612"/>
                    <a:pt x="2218114" y="0"/>
                    <a:pt x="1942023" y="323729"/>
                  </a:cubicBezTo>
                  <a:cubicBezTo>
                    <a:pt x="1665932" y="647458"/>
                    <a:pt x="546726" y="1307124"/>
                    <a:pt x="273363" y="1974435"/>
                  </a:cubicBezTo>
                  <a:cubicBezTo>
                    <a:pt x="0" y="2641746"/>
                    <a:pt x="273194" y="3471221"/>
                    <a:pt x="301842" y="4327597"/>
                  </a:cubicBezTo>
                  <a:cubicBezTo>
                    <a:pt x="417689" y="4743545"/>
                    <a:pt x="166671" y="5228752"/>
                    <a:pt x="65898" y="5690963"/>
                  </a:cubicBezTo>
                </a:path>
              </a:pathLst>
            </a:custGeom>
            <a:ln w="114300" cmpd="dbl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triangle" w="sm" len="med"/>
              <a:tailEnd type="oval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2627784" y="6165304"/>
              <a:ext cx="24482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Rounded MT Bold" pitchFamily="34" charset="0"/>
                </a:rPr>
                <a:t>Rétroactions possibles</a:t>
              </a:r>
              <a:endParaRPr lang="fr-FR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endParaRPr>
            </a:p>
          </p:txBody>
        </p:sp>
      </p:grpSp>
      <p:sp>
        <p:nvSpPr>
          <p:cNvPr id="36" name="Forme libre 35"/>
          <p:cNvSpPr/>
          <p:nvPr/>
        </p:nvSpPr>
        <p:spPr>
          <a:xfrm>
            <a:off x="5076056" y="2852936"/>
            <a:ext cx="1296144" cy="1512168"/>
          </a:xfrm>
          <a:custGeom>
            <a:avLst/>
            <a:gdLst>
              <a:gd name="connsiteX0" fmla="*/ 2136448 w 2136448"/>
              <a:gd name="connsiteY0" fmla="*/ 0 h 1410056"/>
              <a:gd name="connsiteX1" fmla="*/ 1230594 w 2136448"/>
              <a:gd name="connsiteY1" fmla="*/ 1145137 h 1410056"/>
              <a:gd name="connsiteX2" fmla="*/ 0 w 2136448"/>
              <a:gd name="connsiteY2" fmla="*/ 1410056 h 1410056"/>
              <a:gd name="connsiteX3" fmla="*/ 0 w 2136448"/>
              <a:gd name="connsiteY3" fmla="*/ 1410056 h 1410056"/>
              <a:gd name="connsiteX0" fmla="*/ 2136448 w 2136448"/>
              <a:gd name="connsiteY0" fmla="*/ 0 h 1551062"/>
              <a:gd name="connsiteX1" fmla="*/ 1616771 w 2136448"/>
              <a:gd name="connsiteY1" fmla="*/ 1316052 h 1551062"/>
              <a:gd name="connsiteX2" fmla="*/ 0 w 2136448"/>
              <a:gd name="connsiteY2" fmla="*/ 1410056 h 1551062"/>
              <a:gd name="connsiteX3" fmla="*/ 0 w 2136448"/>
              <a:gd name="connsiteY3" fmla="*/ 1410056 h 1551062"/>
              <a:gd name="connsiteX0" fmla="*/ 2136448 w 2338544"/>
              <a:gd name="connsiteY0" fmla="*/ 313346 h 1880075"/>
              <a:gd name="connsiteX1" fmla="*/ 2251931 w 2338544"/>
              <a:gd name="connsiteY1" fmla="*/ 219342 h 1880075"/>
              <a:gd name="connsiteX2" fmla="*/ 1616771 w 2338544"/>
              <a:gd name="connsiteY2" fmla="*/ 1629398 h 1880075"/>
              <a:gd name="connsiteX3" fmla="*/ 0 w 2338544"/>
              <a:gd name="connsiteY3" fmla="*/ 1723402 h 1880075"/>
              <a:gd name="connsiteX4" fmla="*/ 0 w 2338544"/>
              <a:gd name="connsiteY4" fmla="*/ 1723402 h 1880075"/>
              <a:gd name="connsiteX0" fmla="*/ 2251931 w 2357791"/>
              <a:gd name="connsiteY0" fmla="*/ 156673 h 1911409"/>
              <a:gd name="connsiteX1" fmla="*/ 2251931 w 2357791"/>
              <a:gd name="connsiteY1" fmla="*/ 250676 h 1911409"/>
              <a:gd name="connsiteX2" fmla="*/ 1616771 w 2357791"/>
              <a:gd name="connsiteY2" fmla="*/ 1660732 h 1911409"/>
              <a:gd name="connsiteX3" fmla="*/ 0 w 2357791"/>
              <a:gd name="connsiteY3" fmla="*/ 1754736 h 1911409"/>
              <a:gd name="connsiteX4" fmla="*/ 0 w 2357791"/>
              <a:gd name="connsiteY4" fmla="*/ 1754736 h 1911409"/>
              <a:gd name="connsiteX0" fmla="*/ 2251931 w 2251931"/>
              <a:gd name="connsiteY0" fmla="*/ 0 h 1754736"/>
              <a:gd name="connsiteX1" fmla="*/ 1616771 w 2251931"/>
              <a:gd name="connsiteY1" fmla="*/ 1504059 h 1754736"/>
              <a:gd name="connsiteX2" fmla="*/ 0 w 2251931"/>
              <a:gd name="connsiteY2" fmla="*/ 1598063 h 1754736"/>
              <a:gd name="connsiteX3" fmla="*/ 0 w 2251931"/>
              <a:gd name="connsiteY3" fmla="*/ 1598063 h 1754736"/>
              <a:gd name="connsiteX0" fmla="*/ 2251931 w 2251931"/>
              <a:gd name="connsiteY0" fmla="*/ 0 h 1598064"/>
              <a:gd name="connsiteX1" fmla="*/ 1789997 w 2251931"/>
              <a:gd name="connsiteY1" fmla="*/ 1316052 h 1598064"/>
              <a:gd name="connsiteX2" fmla="*/ 0 w 2251931"/>
              <a:gd name="connsiteY2" fmla="*/ 1598063 h 1598064"/>
              <a:gd name="connsiteX3" fmla="*/ 0 w 2251931"/>
              <a:gd name="connsiteY3" fmla="*/ 1598063 h 1598064"/>
              <a:gd name="connsiteX0" fmla="*/ 3133937 w 3133937"/>
              <a:gd name="connsiteY0" fmla="*/ 0 h 1598063"/>
              <a:gd name="connsiteX1" fmla="*/ 375322 w 3133937"/>
              <a:gd name="connsiteY1" fmla="*/ 756978 h 1598063"/>
              <a:gd name="connsiteX2" fmla="*/ 882006 w 3133937"/>
              <a:gd name="connsiteY2" fmla="*/ 1598063 h 1598063"/>
              <a:gd name="connsiteX3" fmla="*/ 882006 w 3133937"/>
              <a:gd name="connsiteY3" fmla="*/ 1598063 h 1598063"/>
              <a:gd name="connsiteX0" fmla="*/ 3330980 w 3330980"/>
              <a:gd name="connsiteY0" fmla="*/ 42053 h 1640116"/>
              <a:gd name="connsiteX1" fmla="*/ 459769 w 3330980"/>
              <a:gd name="connsiteY1" fmla="*/ 126163 h 1640116"/>
              <a:gd name="connsiteX2" fmla="*/ 572365 w 3330980"/>
              <a:gd name="connsiteY2" fmla="*/ 799031 h 1640116"/>
              <a:gd name="connsiteX3" fmla="*/ 1079049 w 3330980"/>
              <a:gd name="connsiteY3" fmla="*/ 1640116 h 1640116"/>
              <a:gd name="connsiteX4" fmla="*/ 1079049 w 3330980"/>
              <a:gd name="connsiteY4" fmla="*/ 1640116 h 1640116"/>
              <a:gd name="connsiteX0" fmla="*/ 4022 w 1230554"/>
              <a:gd name="connsiteY0" fmla="*/ 0 h 1766279"/>
              <a:gd name="connsiteX1" fmla="*/ 341812 w 1230554"/>
              <a:gd name="connsiteY1" fmla="*/ 252326 h 1766279"/>
              <a:gd name="connsiteX2" fmla="*/ 454408 w 1230554"/>
              <a:gd name="connsiteY2" fmla="*/ 925194 h 1766279"/>
              <a:gd name="connsiteX3" fmla="*/ 961092 w 1230554"/>
              <a:gd name="connsiteY3" fmla="*/ 1766279 h 1766279"/>
              <a:gd name="connsiteX4" fmla="*/ 961092 w 1230554"/>
              <a:gd name="connsiteY4" fmla="*/ 1766279 h 1766279"/>
              <a:gd name="connsiteX0" fmla="*/ 0 w 1226532"/>
              <a:gd name="connsiteY0" fmla="*/ 0 h 1766279"/>
              <a:gd name="connsiteX1" fmla="*/ 450386 w 1226532"/>
              <a:gd name="connsiteY1" fmla="*/ 925194 h 1766279"/>
              <a:gd name="connsiteX2" fmla="*/ 957070 w 1226532"/>
              <a:gd name="connsiteY2" fmla="*/ 1766279 h 1766279"/>
              <a:gd name="connsiteX3" fmla="*/ 957070 w 1226532"/>
              <a:gd name="connsiteY3" fmla="*/ 1766279 h 1766279"/>
              <a:gd name="connsiteX0" fmla="*/ 262725 w 1489257"/>
              <a:gd name="connsiteY0" fmla="*/ 0 h 1766279"/>
              <a:gd name="connsiteX1" fmla="*/ 375322 w 1489257"/>
              <a:gd name="connsiteY1" fmla="*/ 925195 h 1766279"/>
              <a:gd name="connsiteX2" fmla="*/ 1219795 w 1489257"/>
              <a:gd name="connsiteY2" fmla="*/ 1766279 h 1766279"/>
              <a:gd name="connsiteX3" fmla="*/ 1219795 w 1489257"/>
              <a:gd name="connsiteY3" fmla="*/ 1766279 h 1766279"/>
              <a:gd name="connsiteX0" fmla="*/ 46915 w 1273447"/>
              <a:gd name="connsiteY0" fmla="*/ 0 h 1766279"/>
              <a:gd name="connsiteX1" fmla="*/ 159512 w 1273447"/>
              <a:gd name="connsiteY1" fmla="*/ 925195 h 1766279"/>
              <a:gd name="connsiteX2" fmla="*/ 1003985 w 1273447"/>
              <a:gd name="connsiteY2" fmla="*/ 1766279 h 1766279"/>
              <a:gd name="connsiteX3" fmla="*/ 1003985 w 1273447"/>
              <a:gd name="connsiteY3" fmla="*/ 1766279 h 1766279"/>
              <a:gd name="connsiteX0" fmla="*/ 159512 w 1386044"/>
              <a:gd name="connsiteY0" fmla="*/ 0 h 1766279"/>
              <a:gd name="connsiteX1" fmla="*/ 159512 w 1386044"/>
              <a:gd name="connsiteY1" fmla="*/ 1009304 h 1766279"/>
              <a:gd name="connsiteX2" fmla="*/ 1116582 w 1386044"/>
              <a:gd name="connsiteY2" fmla="*/ 1766279 h 1766279"/>
              <a:gd name="connsiteX3" fmla="*/ 1116582 w 1386044"/>
              <a:gd name="connsiteY3" fmla="*/ 1766279 h 1766279"/>
              <a:gd name="connsiteX0" fmla="*/ 0 w 1395425"/>
              <a:gd name="connsiteY0" fmla="*/ 0 h 1682170"/>
              <a:gd name="connsiteX1" fmla="*/ 168893 w 1395425"/>
              <a:gd name="connsiteY1" fmla="*/ 925195 h 1682170"/>
              <a:gd name="connsiteX2" fmla="*/ 1125963 w 1395425"/>
              <a:gd name="connsiteY2" fmla="*/ 1682170 h 1682170"/>
              <a:gd name="connsiteX3" fmla="*/ 1125963 w 1395425"/>
              <a:gd name="connsiteY3" fmla="*/ 1682170 h 1682170"/>
              <a:gd name="connsiteX0" fmla="*/ 0 w 1395425"/>
              <a:gd name="connsiteY0" fmla="*/ 0 h 1766281"/>
              <a:gd name="connsiteX1" fmla="*/ 168893 w 1395425"/>
              <a:gd name="connsiteY1" fmla="*/ 925195 h 1766281"/>
              <a:gd name="connsiteX2" fmla="*/ 1125963 w 1395425"/>
              <a:gd name="connsiteY2" fmla="*/ 1682170 h 1766281"/>
              <a:gd name="connsiteX3" fmla="*/ 1013368 w 1395425"/>
              <a:gd name="connsiteY3" fmla="*/ 1766281 h 1766281"/>
              <a:gd name="connsiteX0" fmla="*/ 0 w 1013368"/>
              <a:gd name="connsiteY0" fmla="*/ 0 h 1766281"/>
              <a:gd name="connsiteX1" fmla="*/ 168893 w 1013368"/>
              <a:gd name="connsiteY1" fmla="*/ 925195 h 1766281"/>
              <a:gd name="connsiteX2" fmla="*/ 1013368 w 1013368"/>
              <a:gd name="connsiteY2" fmla="*/ 1766281 h 1766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3368" h="1766281">
                <a:moveTo>
                  <a:pt x="0" y="0"/>
                </a:moveTo>
                <a:cubicBezTo>
                  <a:pt x="93831" y="192749"/>
                  <a:pt x="9381" y="630815"/>
                  <a:pt x="168893" y="925195"/>
                </a:cubicBezTo>
                <a:cubicBezTo>
                  <a:pt x="337788" y="1219575"/>
                  <a:pt x="837436" y="1591055"/>
                  <a:pt x="1013368" y="1766281"/>
                </a:cubicBezTo>
              </a:path>
            </a:pathLst>
          </a:custGeom>
          <a:ln w="107950" cmpd="dbl">
            <a:solidFill>
              <a:schemeClr val="tx1">
                <a:lumMod val="50000"/>
                <a:lumOff val="50000"/>
              </a:schemeClr>
            </a:solidFill>
            <a:prstDash val="sysDash"/>
            <a:headEnd type="triangle" w="sm" len="med"/>
            <a:tailEnd type="oval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Titre 1"/>
          <p:cNvSpPr txBox="1">
            <a:spLocks noGrp="1"/>
          </p:cNvSpPr>
          <p:nvPr>
            <p:ph type="title"/>
          </p:nvPr>
        </p:nvSpPr>
        <p:spPr>
          <a:xfrm>
            <a:off x="395536" y="188640"/>
            <a:ext cx="8229600" cy="49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Une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situation =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contexte + scénario (+ démarche) + outils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 animBg="1"/>
      <p:bldP spid="43" grpId="0" animBg="1"/>
      <p:bldP spid="44" grpId="0"/>
      <p:bldP spid="45" grpId="0"/>
      <p:bldP spid="46" grpId="0" animBg="1"/>
      <p:bldP spid="47" grpId="0"/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rré corné 3"/>
          <p:cNvSpPr/>
          <p:nvPr/>
        </p:nvSpPr>
        <p:spPr>
          <a:xfrm>
            <a:off x="467544" y="1529408"/>
            <a:ext cx="8208912" cy="5328592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>
              <a:spcBef>
                <a:spcPts val="6000"/>
              </a:spcBef>
            </a:pPr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Outils : Environnement numérique et technologique (PGI + Excel …)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Carré corné 4"/>
          <p:cNvSpPr/>
          <p:nvPr/>
        </p:nvSpPr>
        <p:spPr>
          <a:xfrm>
            <a:off x="251520" y="4121696"/>
            <a:ext cx="1944216" cy="2619672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Contexte (Données de l’activité)</a:t>
            </a:r>
            <a:endParaRPr lang="fr-FR" b="1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5436096" y="4409728"/>
            <a:ext cx="2808312" cy="72008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Résultats attendus</a:t>
            </a:r>
          </a:p>
          <a:p>
            <a:pPr algn="ctr"/>
            <a:r>
              <a:rPr lang="fr-FR" b="1" dirty="0" smtClean="0"/>
              <a:t>(Problèmes ? Besoins ?)</a:t>
            </a:r>
            <a:endParaRPr lang="fr-FR" b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5652120" y="1673424"/>
            <a:ext cx="1728192" cy="7200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Compétences</a:t>
            </a:r>
            <a:endParaRPr lang="fr-FR" b="1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1907704" y="1628800"/>
            <a:ext cx="1368152" cy="72008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Savoirs</a:t>
            </a:r>
            <a:endParaRPr lang="fr-FR" b="1" dirty="0"/>
          </a:p>
        </p:txBody>
      </p:sp>
      <p:sp>
        <p:nvSpPr>
          <p:cNvPr id="10" name="Flèche droite 9"/>
          <p:cNvSpPr/>
          <p:nvPr/>
        </p:nvSpPr>
        <p:spPr>
          <a:xfrm>
            <a:off x="3563888" y="1817440"/>
            <a:ext cx="1872208" cy="432048"/>
          </a:xfrm>
          <a:prstGeom prst="righ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Soutiennent</a:t>
            </a:r>
            <a:endParaRPr lang="fr-FR" b="1" dirty="0"/>
          </a:p>
        </p:txBody>
      </p:sp>
      <p:sp>
        <p:nvSpPr>
          <p:cNvPr id="11" name="Rectangle avec flèche vers le bas 10"/>
          <p:cNvSpPr/>
          <p:nvPr/>
        </p:nvSpPr>
        <p:spPr>
          <a:xfrm>
            <a:off x="5508104" y="2708920"/>
            <a:ext cx="2088232" cy="1124744"/>
          </a:xfrm>
          <a:prstGeom prst="downArrowCallou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S’appuient /</a:t>
            </a:r>
          </a:p>
          <a:p>
            <a:pPr algn="ctr"/>
            <a:r>
              <a:rPr lang="fr-FR" b="1" dirty="0" smtClean="0"/>
              <a:t> Sont prouvées /</a:t>
            </a:r>
          </a:p>
          <a:p>
            <a:pPr algn="ctr"/>
            <a:r>
              <a:rPr lang="fr-FR" b="1" dirty="0" smtClean="0"/>
              <a:t>Sont évaluées</a:t>
            </a:r>
            <a:endParaRPr lang="fr-FR" b="1" dirty="0"/>
          </a:p>
        </p:txBody>
      </p:sp>
      <p:sp>
        <p:nvSpPr>
          <p:cNvPr id="13" name="Flèche vers le bas 12"/>
          <p:cNvSpPr/>
          <p:nvPr/>
        </p:nvSpPr>
        <p:spPr>
          <a:xfrm>
            <a:off x="2843808" y="2609528"/>
            <a:ext cx="432048" cy="1656184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droite 13"/>
          <p:cNvSpPr/>
          <p:nvPr/>
        </p:nvSpPr>
        <p:spPr>
          <a:xfrm>
            <a:off x="2267744" y="4625752"/>
            <a:ext cx="576064" cy="432048"/>
          </a:xfrm>
          <a:prstGeom prst="righ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avec flèche vers la droite 16"/>
          <p:cNvSpPr/>
          <p:nvPr/>
        </p:nvSpPr>
        <p:spPr>
          <a:xfrm>
            <a:off x="2915816" y="4409728"/>
            <a:ext cx="2448272" cy="792088"/>
          </a:xfrm>
          <a:prstGeom prst="rightArrowCallou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Influencent</a:t>
            </a:r>
          </a:p>
          <a:p>
            <a:pPr algn="ctr"/>
            <a:r>
              <a:rPr lang="fr-FR" b="1" dirty="0" smtClean="0"/>
              <a:t>Conditionnent</a:t>
            </a:r>
          </a:p>
          <a:p>
            <a:pPr algn="ctr"/>
            <a:r>
              <a:rPr lang="fr-FR" b="1" dirty="0" smtClean="0"/>
              <a:t>Contraignent</a:t>
            </a:r>
            <a:endParaRPr lang="fr-FR" b="1" dirty="0"/>
          </a:p>
        </p:txBody>
      </p:sp>
      <p:sp>
        <p:nvSpPr>
          <p:cNvPr id="22" name="Flèche courbée vers la droite 21"/>
          <p:cNvSpPr/>
          <p:nvPr/>
        </p:nvSpPr>
        <p:spPr>
          <a:xfrm rot="16200000" flipH="1">
            <a:off x="4320779" y="-1000299"/>
            <a:ext cx="718468" cy="3960443"/>
          </a:xfrm>
          <a:prstGeom prst="curved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Flèche courbée vers la droite 22"/>
          <p:cNvSpPr/>
          <p:nvPr/>
        </p:nvSpPr>
        <p:spPr>
          <a:xfrm flipH="1">
            <a:off x="7884368" y="1772816"/>
            <a:ext cx="1006500" cy="331236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Flèche courbée vers la droite 26"/>
          <p:cNvSpPr/>
          <p:nvPr/>
        </p:nvSpPr>
        <p:spPr>
          <a:xfrm rot="5400000" flipH="1">
            <a:off x="4355976" y="3501008"/>
            <a:ext cx="864096" cy="561662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Flèche courbée vers la droite 31"/>
          <p:cNvSpPr/>
          <p:nvPr/>
        </p:nvSpPr>
        <p:spPr>
          <a:xfrm rot="10800000" flipH="1">
            <a:off x="251520" y="2204864"/>
            <a:ext cx="1152128" cy="4104456"/>
          </a:xfrm>
          <a:prstGeom prst="curvedRightArrow">
            <a:avLst>
              <a:gd name="adj1" fmla="val 20096"/>
              <a:gd name="adj2" fmla="val 50000"/>
              <a:gd name="adj3" fmla="val 274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Flèche courbée vers le haut 37"/>
          <p:cNvSpPr/>
          <p:nvPr/>
        </p:nvSpPr>
        <p:spPr>
          <a:xfrm rot="2443018">
            <a:off x="1884328" y="3522475"/>
            <a:ext cx="3439865" cy="763219"/>
          </a:xfrm>
          <a:prstGeom prst="curvedUpArrow">
            <a:avLst>
              <a:gd name="adj1" fmla="val 25000"/>
              <a:gd name="adj2" fmla="val 44235"/>
              <a:gd name="adj3" fmla="val 284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Titre 1"/>
          <p:cNvSpPr txBox="1">
            <a:spLocks noGrp="1"/>
          </p:cNvSpPr>
          <p:nvPr>
            <p:ph type="title"/>
          </p:nvPr>
        </p:nvSpPr>
        <p:spPr>
          <a:xfrm>
            <a:off x="323528" y="0"/>
            <a:ext cx="8352928" cy="3326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Données /Savoirs </a:t>
            </a:r>
            <a:r>
              <a:rPr kumimoji="0" lang="fr-FR" sz="1800" b="0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/ Compétences / Résultats attendu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  <p:bldP spid="6" grpId="4" animBg="1"/>
      <p:bldP spid="6" grpId="5" animBg="1"/>
      <p:bldP spid="6" grpId="6" animBg="1"/>
      <p:bldP spid="6" grpId="7" animBg="1"/>
      <p:bldP spid="6" grpId="8" animBg="1"/>
      <p:bldP spid="8" grpId="0" animBg="1"/>
      <p:bldP spid="8" grpId="1" animBg="1"/>
      <p:bldP spid="8" grpId="2" animBg="1"/>
      <p:bldP spid="8" grpId="3" animBg="1"/>
      <p:bldP spid="8" grpId="4" animBg="1"/>
      <p:bldP spid="8" grpId="5" animBg="1"/>
      <p:bldP spid="8" grpId="6" animBg="1"/>
      <p:bldP spid="8" grpId="7" animBg="1"/>
      <p:bldP spid="8" grpId="8" animBg="1"/>
      <p:bldP spid="9" grpId="1" animBg="1"/>
      <p:bldP spid="9" grpId="4" animBg="1"/>
      <p:bldP spid="9" grpId="5" animBg="1"/>
      <p:bldP spid="9" grpId="6" animBg="1"/>
      <p:bldP spid="9" grpId="8" animBg="1"/>
      <p:bldP spid="9" grpId="9" animBg="1"/>
      <p:bldP spid="9" grpId="10" animBg="1"/>
      <p:bldP spid="9" grpId="11" animBg="1"/>
      <p:bldP spid="9" grpId="1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7" grpId="0" animBg="1"/>
      <p:bldP spid="17" grpId="1" animBg="1"/>
      <p:bldP spid="17" grpId="2" animBg="1"/>
      <p:bldP spid="22" grpId="0" animBg="1"/>
      <p:bldP spid="22" grpId="1" animBg="1"/>
      <p:bldP spid="22" grpId="4" animBg="1"/>
      <p:bldP spid="23" grpId="1" animBg="1"/>
      <p:bldP spid="23" grpId="2" animBg="1"/>
      <p:bldP spid="27" grpId="1" animBg="1"/>
      <p:bldP spid="27" grpId="2" animBg="1"/>
      <p:bldP spid="32" grpId="2" animBg="1"/>
      <p:bldP spid="32" grpId="3" animBg="1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1620</TotalTime>
  <Words>1155</Words>
  <Application>Microsoft Office PowerPoint</Application>
  <PresentationFormat>Affichage à l'écran (4:3)</PresentationFormat>
  <Paragraphs>324</Paragraphs>
  <Slides>18</Slides>
  <Notes>14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 RÉNOVATION  BTS Comptabilité et Gestion 2015  CB2C : un exemple de situation professionnelle  </vt:lpstr>
      <vt:lpstr>CB2C - Sommaire</vt:lpstr>
      <vt:lpstr>1. Scénario CB2C</vt:lpstr>
      <vt:lpstr>1. Scénario CB2C, Activité 1.4 - déroulement</vt:lpstr>
      <vt:lpstr>1. Scénario CB2C - déroulement</vt:lpstr>
      <vt:lpstr>1. Scénario CB2C - déroulement</vt:lpstr>
      <vt:lpstr>2 –  La construction du scénario hors contexte</vt:lpstr>
      <vt:lpstr>Une situation = contexte + scénario (+ démarche) + outils</vt:lpstr>
      <vt:lpstr>Données /Savoirs  / Compétences / Résultats attendu</vt:lpstr>
      <vt:lpstr>Diapositive 10</vt:lpstr>
      <vt:lpstr>Diapositive 11</vt:lpstr>
      <vt:lpstr>Diapositive 12</vt:lpstr>
      <vt:lpstr>Diapositive 13</vt:lpstr>
      <vt:lpstr>Diapositive 14</vt:lpstr>
      <vt:lpstr>Merci aux auteurs et aux relecteurs  </vt:lpstr>
      <vt:lpstr>Diapositive 16</vt:lpstr>
      <vt:lpstr>Diapositive 17</vt:lpstr>
      <vt:lpstr>Diapositive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BTS CG 2014</dc:title>
  <dc:creator>Stéphane BESSIERE</dc:creator>
  <cp:lastModifiedBy>Daniel Perrin Toinin</cp:lastModifiedBy>
  <cp:revision>175</cp:revision>
  <dcterms:created xsi:type="dcterms:W3CDTF">2014-09-25T13:22:28Z</dcterms:created>
  <dcterms:modified xsi:type="dcterms:W3CDTF">2014-11-24T22:18:18Z</dcterms:modified>
</cp:coreProperties>
</file>